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3"/>
    <p:sldMasterId id="2147483664" r:id="rId4"/>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Montserrat SemiBold"/>
      <p:regular r:id="rId39"/>
      <p:bold r:id="rId40"/>
      <p:italic r:id="rId41"/>
      <p:boldItalic r:id="rId42"/>
    </p:embeddedFont>
    <p:embeddedFont>
      <p:font typeface="Montserrat"/>
      <p:regular r:id="rId43"/>
      <p:bold r:id="rId44"/>
      <p:italic r:id="rId45"/>
      <p:boldItalic r:id="rId46"/>
    </p:embeddedFont>
    <p:embeddedFont>
      <p:font typeface="Montserrat Medium"/>
      <p:regular r:id="rId47"/>
      <p:bold r:id="rId48"/>
      <p:italic r:id="rId49"/>
      <p:boldItalic r:id="rId50"/>
    </p:embeddedFont>
    <p:embeddedFont>
      <p:font typeface="Passion One"/>
      <p:regular r:id="rId51"/>
      <p:bold r:id="rId52"/>
    </p:embeddedFont>
    <p:embeddedFont>
      <p:font typeface="Montserrat ExtraBold"/>
      <p:bold r:id="rId53"/>
      <p:boldItalic r:id="rId54"/>
    </p:embeddedFont>
    <p:embeddedFont>
      <p:font typeface="Open Sans"/>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ontserratSemiBold-bold.fntdata"/><Relationship Id="rId42" Type="http://schemas.openxmlformats.org/officeDocument/2006/relationships/font" Target="fonts/MontserratSemiBold-boldItalic.fntdata"/><Relationship Id="rId41" Type="http://schemas.openxmlformats.org/officeDocument/2006/relationships/font" Target="fonts/MontserratSemiBold-italic.fntdata"/><Relationship Id="rId44" Type="http://schemas.openxmlformats.org/officeDocument/2006/relationships/font" Target="fonts/Montserrat-bold.fntdata"/><Relationship Id="rId43" Type="http://schemas.openxmlformats.org/officeDocument/2006/relationships/font" Target="fonts/Montserrat-regular.fntdata"/><Relationship Id="rId46" Type="http://schemas.openxmlformats.org/officeDocument/2006/relationships/font" Target="fonts/Montserrat-boldItalic.fntdata"/><Relationship Id="rId45" Type="http://schemas.openxmlformats.org/officeDocument/2006/relationships/font" Target="fonts/Montserrat-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48" Type="http://schemas.openxmlformats.org/officeDocument/2006/relationships/font" Target="fonts/MontserratMedium-bold.fntdata"/><Relationship Id="rId47" Type="http://schemas.openxmlformats.org/officeDocument/2006/relationships/font" Target="fonts/MontserratMedium-regular.fntdata"/><Relationship Id="rId49" Type="http://schemas.openxmlformats.org/officeDocument/2006/relationships/font" Target="fonts/MontserratMedium-italic.fntdata"/><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MontserratSemiBold-regular.fntdata"/><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assionOne-regular.fntdata"/><Relationship Id="rId50" Type="http://schemas.openxmlformats.org/officeDocument/2006/relationships/font" Target="fonts/MontserratMedium-boldItalic.fntdata"/><Relationship Id="rId53" Type="http://schemas.openxmlformats.org/officeDocument/2006/relationships/font" Target="fonts/MontserratExtraBold-bold.fntdata"/><Relationship Id="rId52" Type="http://schemas.openxmlformats.org/officeDocument/2006/relationships/font" Target="fonts/PassionOne-bold.fntdata"/><Relationship Id="rId11" Type="http://schemas.openxmlformats.org/officeDocument/2006/relationships/slide" Target="slides/slide5.xml"/><Relationship Id="rId55" Type="http://schemas.openxmlformats.org/officeDocument/2006/relationships/font" Target="fonts/OpenSans-regular.fntdata"/><Relationship Id="rId10" Type="http://schemas.openxmlformats.org/officeDocument/2006/relationships/slide" Target="slides/slide4.xml"/><Relationship Id="rId54" Type="http://schemas.openxmlformats.org/officeDocument/2006/relationships/font" Target="fonts/MontserratExtraBold-boldItalic.fntdata"/><Relationship Id="rId13" Type="http://schemas.openxmlformats.org/officeDocument/2006/relationships/slide" Target="slides/slide7.xml"/><Relationship Id="rId57" Type="http://schemas.openxmlformats.org/officeDocument/2006/relationships/font" Target="fonts/OpenSans-italic.fntdata"/><Relationship Id="rId12" Type="http://schemas.openxmlformats.org/officeDocument/2006/relationships/slide" Target="slides/slide6.xml"/><Relationship Id="rId56" Type="http://schemas.openxmlformats.org/officeDocument/2006/relationships/font" Target="fonts/OpenSans-bold.fntdata"/><Relationship Id="rId15" Type="http://schemas.openxmlformats.org/officeDocument/2006/relationships/slide" Target="slides/slide9.xml"/><Relationship Id="rId14" Type="http://schemas.openxmlformats.org/officeDocument/2006/relationships/slide" Target="slides/slide8.xml"/><Relationship Id="rId58" Type="http://schemas.openxmlformats.org/officeDocument/2006/relationships/font" Target="fonts/OpenSans-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Pattern_recognition" TargetMode="External"/><Relationship Id="rId3" Type="http://schemas.openxmlformats.org/officeDocument/2006/relationships/hyperlink" Target="https://en.wikipedia.org/wiki/Computational_learning_theory"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Pattern_recognition" TargetMode="External"/><Relationship Id="rId3" Type="http://schemas.openxmlformats.org/officeDocument/2006/relationships/hyperlink" Target="https://en.wikipedia.org/wiki/Computational_learning_theory"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a9137b036_0_0:notes"/>
          <p:cNvSpPr/>
          <p:nvPr>
            <p:ph idx="2" type="sldImg"/>
          </p:nvPr>
        </p:nvSpPr>
        <p:spPr>
          <a:xfrm>
            <a:off x="381363" y="685800"/>
            <a:ext cx="6095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 name="Google Shape;58;g3a9137b036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200">
                <a:solidFill>
                  <a:schemeClr val="dk1"/>
                </a:solidFill>
                <a:latin typeface="Calibri"/>
                <a:ea typeface="Calibri"/>
                <a:cs typeface="Calibri"/>
                <a:sym typeface="Calibri"/>
              </a:rPr>
              <a:t>v1</a:t>
            </a:r>
            <a:endParaRPr b="0" i="0" sz="1200" u="none" cap="none" strike="noStrike">
              <a:solidFill>
                <a:schemeClr val="dk1"/>
              </a:solidFill>
              <a:latin typeface="Calibri"/>
              <a:ea typeface="Calibri"/>
              <a:cs typeface="Calibri"/>
              <a:sym typeface="Calibri"/>
            </a:endParaRPr>
          </a:p>
        </p:txBody>
      </p:sp>
      <p:sp>
        <p:nvSpPr>
          <p:cNvPr id="59" name="Google Shape;59;g3a9137b036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d327291b9_0_28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Now you have skilled testers and they just start authoring a number of tests without following best practices. They add some automation capabilities to the project</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How to handle elements waits, reusable components, parameterization</a:t>
            </a:r>
            <a:endParaRPr/>
          </a:p>
        </p:txBody>
      </p:sp>
      <p:sp>
        <p:nvSpPr>
          <p:cNvPr id="251" name="Google Shape;251;g3d327291b9_0_282:notes"/>
          <p:cNvSpPr/>
          <p:nvPr>
            <p:ph idx="2" type="sldImg"/>
          </p:nvPr>
        </p:nvSpPr>
        <p:spPr>
          <a:xfrm>
            <a:off x="381363" y="685800"/>
            <a:ext cx="6095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d327291b9_0_31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sz="1100">
                <a:solidFill>
                  <a:schemeClr val="dk1"/>
                </a:solidFill>
              </a:rPr>
              <a:t>People start paying attention to initial state of tests</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Imagine a tester that wrote one test, and it passes now successfully, they run it again, only to find that state of the app is different, and needs to be reset</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Login Scenario - Need to check whether a user is already logged in or not</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Adding items to a cart - Need to check for already added items in the cart</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Developers started helping out to write tests</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281" name="Google Shape;281;g3d327291b9_0_314:notes"/>
          <p:cNvSpPr/>
          <p:nvPr>
            <p:ph idx="2" type="sldImg"/>
          </p:nvPr>
        </p:nvSpPr>
        <p:spPr>
          <a:xfrm>
            <a:off x="381363" y="685800"/>
            <a:ext cx="6095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b5293c370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b5293c370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Amazon cart is an example for why setting initialization state is important. </a:t>
            </a:r>
            <a:endParaRPr/>
          </a:p>
          <a:p>
            <a:pPr indent="-298450" lvl="0" marL="457200" rtl="0" algn="l">
              <a:spcBef>
                <a:spcPts val="0"/>
              </a:spcBef>
              <a:spcAft>
                <a:spcPts val="0"/>
              </a:spcAft>
              <a:buSzPts val="1100"/>
              <a:buChar char="●"/>
            </a:pPr>
            <a:r>
              <a:rPr lang="en"/>
              <a:t>You run a test to add items to the cart</a:t>
            </a:r>
            <a:endParaRPr/>
          </a:p>
          <a:p>
            <a:pPr indent="-298450" lvl="0" marL="457200" rtl="0" algn="l">
              <a:spcBef>
                <a:spcPts val="0"/>
              </a:spcBef>
              <a:spcAft>
                <a:spcPts val="0"/>
              </a:spcAft>
              <a:buSzPts val="1100"/>
              <a:buChar char="●"/>
            </a:pPr>
            <a:r>
              <a:rPr lang="en"/>
              <a:t>You re-run the test and there already existing items in the cart. We need to handle this situation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Same scenario for login/logout as well. Taking care of initialization states is really important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b5293c370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3b5293c370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Amazon cart is an example for why setting initialization state is important. </a:t>
            </a:r>
            <a:endParaRPr/>
          </a:p>
          <a:p>
            <a:pPr indent="-298450" lvl="0" marL="457200" rtl="0" algn="l">
              <a:spcBef>
                <a:spcPts val="0"/>
              </a:spcBef>
              <a:spcAft>
                <a:spcPts val="0"/>
              </a:spcAft>
              <a:buSzPts val="1100"/>
              <a:buChar char="●"/>
            </a:pPr>
            <a:r>
              <a:rPr lang="en"/>
              <a:t>You run a test to add items to the car</a:t>
            </a:r>
            <a:endParaRPr/>
          </a:p>
          <a:p>
            <a:pPr indent="-298450" lvl="0" marL="457200" rtl="0" algn="l">
              <a:spcBef>
                <a:spcPts val="0"/>
              </a:spcBef>
              <a:spcAft>
                <a:spcPts val="0"/>
              </a:spcAft>
              <a:buSzPts val="1100"/>
              <a:buChar char="●"/>
            </a:pPr>
            <a:r>
              <a:rPr lang="en"/>
              <a:t>You re-run the test and there already existing items in the cart. We need to handle this situation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Same scenario for login/logout as well. Taking care of initialization states is really important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d327291b9_0_35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sz="1100">
                <a:solidFill>
                  <a:schemeClr val="dk1"/>
                </a:solidFill>
              </a:rPr>
              <a:t>We have 10 passing tests! We’re super happy!</a:t>
            </a:r>
            <a:endParaRPr sz="1100">
              <a:solidFill>
                <a:schemeClr val="dk1"/>
              </a:solidFill>
            </a:endParaRPr>
          </a:p>
          <a:p>
            <a:pPr indent="0" lvl="0" marL="914400" rtl="0" algn="l">
              <a:spcBef>
                <a:spcPts val="0"/>
              </a:spcBef>
              <a:spcAft>
                <a:spcPts val="0"/>
              </a:spcAft>
              <a:buClr>
                <a:schemeClr val="dk1"/>
              </a:buClr>
              <a:buSzPts val="1100"/>
              <a:buFont typeface="Arial"/>
              <a:buNone/>
            </a:pPr>
            <a:r>
              <a:rPr lang="en" sz="1100">
                <a:solidFill>
                  <a:schemeClr val="dk1"/>
                </a:solidFill>
              </a:rPr>
              <a:t>I’m guessing you all can guess what this next challenge is</a:t>
            </a:r>
            <a:endParaRPr sz="1100">
              <a:solidFill>
                <a:schemeClr val="dk1"/>
              </a:solidFill>
            </a:endParaRPr>
          </a:p>
          <a:p>
            <a:pPr indent="0" lvl="0" marL="914400" rtl="0" algn="l">
              <a:spcBef>
                <a:spcPts val="0"/>
              </a:spcBef>
              <a:spcAft>
                <a:spcPts val="0"/>
              </a:spcAft>
              <a:buClr>
                <a:schemeClr val="dk1"/>
              </a:buClr>
              <a:buSzPts val="1100"/>
              <a:buFont typeface="Arial"/>
              <a:buNone/>
            </a:pPr>
            <a:r>
              <a:rPr lang="en" sz="1100">
                <a:solidFill>
                  <a:schemeClr val="dk1"/>
                </a:solidFill>
              </a:rPr>
              <a:t>The next day, we come to work, and all the tests fail because of a change in the app.</a:t>
            </a:r>
            <a:endParaRPr sz="1100">
              <a:solidFill>
                <a:schemeClr val="dk1"/>
              </a:solidFill>
            </a:endParaRPr>
          </a:p>
          <a:p>
            <a:pPr indent="0" lvl="0" marL="914400" rtl="0" algn="l">
              <a:spcBef>
                <a:spcPts val="0"/>
              </a:spcBef>
              <a:spcAft>
                <a:spcPts val="0"/>
              </a:spcAft>
              <a:buClr>
                <a:schemeClr val="dk1"/>
              </a:buClr>
              <a:buSzPts val="1100"/>
              <a:buFont typeface="Arial"/>
              <a:buNone/>
            </a:pPr>
            <a:r>
              <a:rPr lang="en" sz="1100">
                <a:solidFill>
                  <a:schemeClr val="dk1"/>
                </a:solidFill>
              </a:rPr>
              <a:t>BTW, according to recent surveys, this can be up to 30% of a tester work, and it's a big hinder in adding more tests</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Now we start thinking about how to Maintain all this tests because there are some flaky tests and there is some refactoring which needs to be done to increase stability</a:t>
            </a:r>
            <a:endParaRPr sz="1100">
              <a:solidFill>
                <a:schemeClr val="dk1"/>
              </a:solidFill>
            </a:endParaRPr>
          </a:p>
        </p:txBody>
      </p:sp>
      <p:sp>
        <p:nvSpPr>
          <p:cNvPr id="330" name="Google Shape;330;g3d327291b9_0_353:notes"/>
          <p:cNvSpPr/>
          <p:nvPr>
            <p:ph idx="2" type="sldImg"/>
          </p:nvPr>
        </p:nvSpPr>
        <p:spPr>
          <a:xfrm>
            <a:off x="381363" y="685800"/>
            <a:ext cx="6095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d327291b9_0_38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sz="1100">
                <a:solidFill>
                  <a:schemeClr val="dk1"/>
                </a:solidFill>
              </a:rPr>
              <a:t>Next, we have 500 tests, which take 5 hours to run. Especially if they fail and find bugs, it’s really hard to release more than once a day</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Tests need to written faster and the failures has been found fast if we want to release faster</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Need to start thinking about scale</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Whether the automated tests/framework are extensible</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Need more server space for running</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Need to run tests in parallel</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Need to run the tests more often</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364" name="Google Shape;364;g3d327291b9_0_389:notes"/>
          <p:cNvSpPr/>
          <p:nvPr>
            <p:ph idx="2" type="sldImg"/>
          </p:nvPr>
        </p:nvSpPr>
        <p:spPr>
          <a:xfrm>
            <a:off x="381363" y="685800"/>
            <a:ext cx="6095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d327291b9_0_427:notes"/>
          <p:cNvSpPr/>
          <p:nvPr>
            <p:ph idx="2" type="sldImg"/>
          </p:nvPr>
        </p:nvSpPr>
        <p:spPr>
          <a:xfrm>
            <a:off x="381363" y="685800"/>
            <a:ext cx="60954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3d327291b9_0_42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g3d327291b9_0_427: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651faf4b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3651faf4b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200">
                <a:highlight>
                  <a:srgbClr val="FFFFFF"/>
                </a:highlight>
              </a:rPr>
              <a:t>AI is an area of computer science that emphasizes the creation of intelligent machines that work and react like humans. </a:t>
            </a:r>
            <a:endParaRPr sz="1200">
              <a:highlight>
                <a:srgbClr val="FFFFFF"/>
              </a:highlight>
            </a:endParaRPr>
          </a:p>
          <a:p>
            <a:pPr indent="-304800" lvl="0" marL="457200" rtl="0" algn="l">
              <a:spcBef>
                <a:spcPts val="0"/>
              </a:spcBef>
              <a:spcAft>
                <a:spcPts val="0"/>
              </a:spcAft>
              <a:buSzPts val="1200"/>
              <a:buChar char="●"/>
            </a:pPr>
            <a:r>
              <a:rPr lang="en" sz="1200">
                <a:highlight>
                  <a:srgbClr val="FFFFFF"/>
                </a:highlight>
              </a:rPr>
              <a:t>ML evolved from the study of</a:t>
            </a:r>
            <a:r>
              <a:rPr lang="en" sz="1050">
                <a:highlight>
                  <a:srgbClr val="FFFFFF"/>
                </a:highlight>
              </a:rPr>
              <a:t> </a:t>
            </a:r>
            <a:r>
              <a:rPr lang="en" sz="1200" u="sng">
                <a:highlight>
                  <a:srgbClr val="FFFFFF"/>
                </a:highlight>
                <a:hlinkClick r:id="rId2"/>
              </a:rPr>
              <a:t>pattern recognition</a:t>
            </a:r>
            <a:r>
              <a:rPr lang="en" sz="1200">
                <a:highlight>
                  <a:srgbClr val="FFFFFF"/>
                </a:highlight>
              </a:rPr>
              <a:t> and </a:t>
            </a:r>
            <a:r>
              <a:rPr lang="en" sz="1200" u="sng">
                <a:highlight>
                  <a:srgbClr val="FFFFFF"/>
                </a:highlight>
                <a:hlinkClick r:id="rId3"/>
              </a:rPr>
              <a:t>computational learning theory</a:t>
            </a:r>
            <a:r>
              <a:rPr lang="en" sz="1200">
                <a:highlight>
                  <a:srgbClr val="FFFFFF"/>
                </a:highlight>
              </a:rPr>
              <a:t> (studying design and analysis of ML algorithms) in AI. It is a field of study that gives computers ability to learn without being explicitly programmed</a:t>
            </a:r>
            <a:endParaRPr sz="1200">
              <a:highlight>
                <a:srgbClr val="FFFFFF"/>
              </a:highlight>
            </a:endParaRPr>
          </a:p>
          <a:p>
            <a:pPr indent="-304800" lvl="0" marL="457200" rtl="0" algn="l">
              <a:spcBef>
                <a:spcPts val="0"/>
              </a:spcBef>
              <a:spcAft>
                <a:spcPts val="0"/>
              </a:spcAft>
              <a:buSzPts val="1200"/>
              <a:buChar char="●"/>
            </a:pPr>
            <a:r>
              <a:rPr lang="en" sz="1200">
                <a:highlight>
                  <a:srgbClr val="FFFFFF"/>
                </a:highlight>
              </a:rPr>
              <a:t>DL is one of the many approaches to ML.Other approaches include decision tree learning, inductive logic programming, clustering and Bayesian networks. It is based on neural networks in the human body. Each neuron keeps learning and interconnects with other neurons to perform different actions based on different responses.</a:t>
            </a:r>
            <a:endParaRPr sz="1200">
              <a:highlight>
                <a:srgbClr val="FFFFFF"/>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3651faf4b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3651faf4b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highlight>
                  <a:srgbClr val="FFFFFF"/>
                </a:highlight>
              </a:rPr>
              <a:t>You give different Training sets to train the AI. Give input and output</a:t>
            </a:r>
            <a:endParaRPr sz="1200">
              <a:highlight>
                <a:srgbClr val="FFFFFF"/>
              </a:highlight>
            </a:endParaRPr>
          </a:p>
          <a:p>
            <a:pPr indent="-304800" lvl="0" marL="457200" rtl="0" algn="l">
              <a:spcBef>
                <a:spcPts val="0"/>
              </a:spcBef>
              <a:spcAft>
                <a:spcPts val="0"/>
              </a:spcAft>
              <a:buSzPts val="1200"/>
              <a:buChar char="●"/>
            </a:pPr>
            <a:r>
              <a:rPr lang="en" sz="1200">
                <a:highlight>
                  <a:srgbClr val="FFFFFF"/>
                </a:highlight>
              </a:rPr>
              <a:t>Price of the house based on the size. That is what we want to know</a:t>
            </a:r>
            <a:endParaRPr sz="1200">
              <a:highlight>
                <a:srgbClr val="FFFFFF"/>
              </a:highlight>
            </a:endParaRPr>
          </a:p>
          <a:p>
            <a:pPr indent="-304800" lvl="1" marL="914400" rtl="0" algn="l">
              <a:spcBef>
                <a:spcPts val="0"/>
              </a:spcBef>
              <a:spcAft>
                <a:spcPts val="0"/>
              </a:spcAft>
              <a:buSzPts val="1200"/>
              <a:buChar char="○"/>
            </a:pPr>
            <a:r>
              <a:rPr lang="en" sz="1200">
                <a:highlight>
                  <a:srgbClr val="FFFFFF"/>
                </a:highlight>
              </a:rPr>
              <a:t>You will feed the size (sq.ft) of the house and the price</a:t>
            </a:r>
            <a:endParaRPr sz="1200">
              <a:highlight>
                <a:srgbClr val="FFFFFF"/>
              </a:highlight>
            </a:endParaRPr>
          </a:p>
          <a:p>
            <a:pPr indent="-304800" lvl="1" marL="914400" rtl="0" algn="l">
              <a:spcBef>
                <a:spcPts val="0"/>
              </a:spcBef>
              <a:spcAft>
                <a:spcPts val="0"/>
              </a:spcAft>
              <a:buSzPts val="1200"/>
              <a:buChar char="○"/>
            </a:pPr>
            <a:r>
              <a:rPr lang="en" sz="1200">
                <a:highlight>
                  <a:srgbClr val="FFFFFF"/>
                </a:highlight>
              </a:rPr>
              <a:t>Then you add data regarding bedrooms you want along with the price the AI may figure out Family Size as a factor based on this input</a:t>
            </a:r>
            <a:endParaRPr sz="1200">
              <a:highlight>
                <a:srgbClr val="FFFFFF"/>
              </a:highlight>
            </a:endParaRPr>
          </a:p>
          <a:p>
            <a:pPr indent="-304800" lvl="1" marL="914400" rtl="0" algn="l">
              <a:spcBef>
                <a:spcPts val="0"/>
              </a:spcBef>
              <a:spcAft>
                <a:spcPts val="0"/>
              </a:spcAft>
              <a:buSzPts val="1200"/>
              <a:buChar char="○"/>
            </a:pPr>
            <a:r>
              <a:rPr lang="en" sz="1200">
                <a:highlight>
                  <a:srgbClr val="FFFFFF"/>
                </a:highlight>
              </a:rPr>
              <a:t>Then you add the zipcode and price, the AI may predict how walkable it is,</a:t>
            </a:r>
            <a:endParaRPr sz="1200">
              <a:highlight>
                <a:srgbClr val="FFFFFF"/>
              </a:highlight>
            </a:endParaRPr>
          </a:p>
          <a:p>
            <a:pPr indent="-304800" lvl="1" marL="914400" rtl="0" algn="l">
              <a:spcBef>
                <a:spcPts val="0"/>
              </a:spcBef>
              <a:spcAft>
                <a:spcPts val="0"/>
              </a:spcAft>
              <a:buSzPts val="1200"/>
              <a:buChar char="○"/>
            </a:pPr>
            <a:r>
              <a:rPr lang="en" sz="1200">
                <a:highlight>
                  <a:srgbClr val="FFFFFF"/>
                </a:highlight>
              </a:rPr>
              <a:t>Then you add how wealthy that location is along with price,and AI may predict how it affects school quality</a:t>
            </a:r>
            <a:endParaRPr sz="1200">
              <a:highlight>
                <a:srgbClr val="FFFFFF"/>
              </a:highlight>
            </a:endParaRPr>
          </a:p>
          <a:p>
            <a:pPr indent="-304800" lvl="0" marL="457200" rtl="0" algn="l">
              <a:spcBef>
                <a:spcPts val="0"/>
              </a:spcBef>
              <a:spcAft>
                <a:spcPts val="0"/>
              </a:spcAft>
              <a:buSzPts val="1200"/>
              <a:buChar char="●"/>
            </a:pPr>
            <a:r>
              <a:rPr lang="en" sz="1200">
                <a:highlight>
                  <a:srgbClr val="FFFFFF"/>
                </a:highlight>
              </a:rPr>
              <a:t>All the things that happen in the middle is a black box, we give only the input and the outputs to train the AI</a:t>
            </a:r>
            <a:endParaRPr sz="1200">
              <a:highlight>
                <a:srgbClr val="FFFFFF"/>
              </a:highlight>
            </a:endParaRPr>
          </a:p>
          <a:p>
            <a:pPr indent="-304800" lvl="0" marL="457200" rtl="0" algn="l">
              <a:spcBef>
                <a:spcPts val="0"/>
              </a:spcBef>
              <a:spcAft>
                <a:spcPts val="0"/>
              </a:spcAft>
              <a:buSzPts val="1200"/>
              <a:buChar char="●"/>
            </a:pPr>
            <a:r>
              <a:rPr lang="en" sz="1200">
                <a:highlight>
                  <a:srgbClr val="FFFFFF"/>
                </a:highlight>
              </a:rPr>
              <a:t>Quickly cover</a:t>
            </a:r>
            <a:endParaRPr sz="1200">
              <a:highlight>
                <a:srgbClr val="FFFFFF"/>
              </a:highlight>
            </a:endParaRPr>
          </a:p>
          <a:p>
            <a:pPr indent="-304800" lvl="1" marL="914400" rtl="0" algn="l">
              <a:spcBef>
                <a:spcPts val="0"/>
              </a:spcBef>
              <a:spcAft>
                <a:spcPts val="0"/>
              </a:spcAft>
              <a:buSzPts val="1200"/>
              <a:buChar char="○"/>
            </a:pPr>
            <a:r>
              <a:rPr lang="en" sz="1200">
                <a:highlight>
                  <a:srgbClr val="FFFFFF"/>
                </a:highlight>
              </a:rPr>
              <a:t>Supervised Learning - We are giving the right data for the algorithm to learn things</a:t>
            </a:r>
            <a:endParaRPr sz="1200">
              <a:highlight>
                <a:srgbClr val="FFFFFF"/>
              </a:highlight>
            </a:endParaRPr>
          </a:p>
          <a:p>
            <a:pPr indent="-304800" lvl="2" marL="1371600" rtl="0" algn="l">
              <a:spcBef>
                <a:spcPts val="0"/>
              </a:spcBef>
              <a:spcAft>
                <a:spcPts val="0"/>
              </a:spcAft>
              <a:buSzPts val="1200"/>
              <a:buChar char="■"/>
            </a:pPr>
            <a:r>
              <a:rPr lang="en" sz="1200">
                <a:highlight>
                  <a:srgbClr val="FFFFFF"/>
                </a:highlight>
              </a:rPr>
              <a:t>Give e-mail find out spam mail</a:t>
            </a:r>
            <a:endParaRPr sz="1200">
              <a:highlight>
                <a:srgbClr val="FFFFFF"/>
              </a:highlight>
            </a:endParaRPr>
          </a:p>
          <a:p>
            <a:pPr indent="-304800" lvl="2" marL="1371600" rtl="0" algn="l">
              <a:spcBef>
                <a:spcPts val="0"/>
              </a:spcBef>
              <a:spcAft>
                <a:spcPts val="0"/>
              </a:spcAft>
              <a:buSzPts val="1200"/>
              <a:buChar char="■"/>
            </a:pPr>
            <a:r>
              <a:rPr lang="en" sz="1200">
                <a:highlight>
                  <a:srgbClr val="FFFFFF"/>
                </a:highlight>
              </a:rPr>
              <a:t>Give audio and get text from it</a:t>
            </a:r>
            <a:endParaRPr sz="1200">
              <a:highlight>
                <a:srgbClr val="FFFFFF"/>
              </a:highlight>
            </a:endParaRPr>
          </a:p>
          <a:p>
            <a:pPr indent="-304800" lvl="2" marL="1371600" rtl="0" algn="l">
              <a:spcBef>
                <a:spcPts val="0"/>
              </a:spcBef>
              <a:spcAft>
                <a:spcPts val="0"/>
              </a:spcAft>
              <a:buSzPts val="1200"/>
              <a:buChar char="■"/>
            </a:pPr>
            <a:r>
              <a:rPr lang="en" sz="1200">
                <a:highlight>
                  <a:srgbClr val="FFFFFF"/>
                </a:highlight>
              </a:rPr>
              <a:t>Fill out a loan application and find the probability of the user repaying the loan</a:t>
            </a:r>
            <a:endParaRPr sz="1200">
              <a:highlight>
                <a:srgbClr val="FFFFFF"/>
              </a:highlight>
            </a:endParaRPr>
          </a:p>
          <a:p>
            <a:pPr indent="-304800" lvl="2" marL="1371600" rtl="0" algn="l">
              <a:spcBef>
                <a:spcPts val="0"/>
              </a:spcBef>
              <a:spcAft>
                <a:spcPts val="0"/>
              </a:spcAft>
              <a:buSzPts val="1200"/>
              <a:buChar char="■"/>
            </a:pPr>
            <a:r>
              <a:rPr lang="en" sz="1200">
                <a:highlight>
                  <a:srgbClr val="FFFFFF"/>
                </a:highlight>
              </a:rPr>
              <a:t>How to make user click on ads by learning their behavior</a:t>
            </a:r>
            <a:endParaRPr sz="1200">
              <a:highlight>
                <a:srgbClr val="FFFFFF"/>
              </a:highlight>
            </a:endParaRPr>
          </a:p>
          <a:p>
            <a:pPr indent="-304800" lvl="1" marL="914400" rtl="0" algn="l">
              <a:spcBef>
                <a:spcPts val="0"/>
              </a:spcBef>
              <a:spcAft>
                <a:spcPts val="0"/>
              </a:spcAft>
              <a:buSzPts val="1200"/>
              <a:buChar char="○"/>
            </a:pPr>
            <a:r>
              <a:rPr lang="en" sz="1200">
                <a:highlight>
                  <a:srgbClr val="FFFFFF"/>
                </a:highlight>
              </a:rPr>
              <a:t>Un-supervised learning - We give a bunch of data and see what we can find</a:t>
            </a:r>
            <a:endParaRPr sz="1200">
              <a:highlight>
                <a:srgbClr val="FFFFFF"/>
              </a:highlight>
            </a:endParaRPr>
          </a:p>
          <a:p>
            <a:pPr indent="-304800" lvl="2" marL="1371600" rtl="0" algn="l">
              <a:spcBef>
                <a:spcPts val="0"/>
              </a:spcBef>
              <a:spcAft>
                <a:spcPts val="0"/>
              </a:spcAft>
              <a:buSzPts val="1200"/>
              <a:buChar char="■"/>
            </a:pPr>
            <a:r>
              <a:rPr lang="en" sz="1200">
                <a:highlight>
                  <a:srgbClr val="FFFFFF"/>
                </a:highlight>
              </a:rPr>
              <a:t>Taking a single image and creating a 3D model</a:t>
            </a:r>
            <a:endParaRPr sz="1200">
              <a:highlight>
                <a:srgbClr val="FFFFFF"/>
              </a:highlight>
            </a:endParaRPr>
          </a:p>
          <a:p>
            <a:pPr indent="-304800" lvl="2" marL="1371600" rtl="0" algn="l">
              <a:spcBef>
                <a:spcPts val="0"/>
              </a:spcBef>
              <a:spcAft>
                <a:spcPts val="0"/>
              </a:spcAft>
              <a:buSzPts val="1200"/>
              <a:buChar char="■"/>
            </a:pPr>
            <a:r>
              <a:rPr lang="en" sz="1200">
                <a:highlight>
                  <a:srgbClr val="FFFFFF"/>
                </a:highlight>
              </a:rPr>
              <a:t>Market Segmentation</a:t>
            </a:r>
            <a:endParaRPr sz="1200">
              <a:highlight>
                <a:srgbClr val="FFFFFF"/>
              </a:highlight>
            </a:endParaRPr>
          </a:p>
          <a:p>
            <a:pPr indent="-304800" lvl="1" marL="914400" rtl="0" algn="l">
              <a:spcBef>
                <a:spcPts val="0"/>
              </a:spcBef>
              <a:spcAft>
                <a:spcPts val="0"/>
              </a:spcAft>
              <a:buSzPts val="1200"/>
              <a:buChar char="○"/>
            </a:pPr>
            <a:r>
              <a:rPr lang="en" sz="1200">
                <a:highlight>
                  <a:srgbClr val="FFFFFF"/>
                </a:highlight>
              </a:rPr>
              <a:t>Re-inforced learning - Based on concept of reward function. Good/Bad behavior. E.g. Training a Dog</a:t>
            </a:r>
            <a:endParaRPr sz="1200">
              <a:highlight>
                <a:srgbClr val="FFFFFF"/>
              </a:high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3651faf4b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3651faf4b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rgbClr val="000000"/>
              </a:buClr>
              <a:buSzPts val="1200"/>
              <a:buFont typeface="Arial"/>
              <a:buChar char="●"/>
            </a:pPr>
            <a:r>
              <a:rPr lang="en" sz="1200">
                <a:highlight>
                  <a:srgbClr val="FFFFFF"/>
                </a:highlight>
              </a:rPr>
              <a:t>This is not a new concept, This research was already done in 1989 and video published in 1992</a:t>
            </a:r>
            <a:endParaRPr sz="1200">
              <a:highlight>
                <a:srgbClr val="FFFFFF"/>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e5172c0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e5172c0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200">
                <a:highlight>
                  <a:srgbClr val="FFFFFF"/>
                </a:highlight>
              </a:rPr>
              <a:t>AI is an area of computer science that emphasizes the creation of intelligent machines that work and react like humans. </a:t>
            </a:r>
            <a:endParaRPr sz="1200">
              <a:highlight>
                <a:srgbClr val="FFFFFF"/>
              </a:highlight>
            </a:endParaRPr>
          </a:p>
          <a:p>
            <a:pPr indent="-304800" lvl="0" marL="457200" rtl="0" algn="l">
              <a:spcBef>
                <a:spcPts val="0"/>
              </a:spcBef>
              <a:spcAft>
                <a:spcPts val="0"/>
              </a:spcAft>
              <a:buSzPts val="1200"/>
              <a:buChar char="●"/>
            </a:pPr>
            <a:r>
              <a:rPr lang="en" sz="1200">
                <a:highlight>
                  <a:srgbClr val="FFFFFF"/>
                </a:highlight>
              </a:rPr>
              <a:t>ML evolved from the study of</a:t>
            </a:r>
            <a:r>
              <a:rPr lang="en" sz="1050">
                <a:highlight>
                  <a:srgbClr val="FFFFFF"/>
                </a:highlight>
              </a:rPr>
              <a:t> </a:t>
            </a:r>
            <a:r>
              <a:rPr lang="en" sz="1200" u="sng">
                <a:highlight>
                  <a:srgbClr val="FFFFFF"/>
                </a:highlight>
                <a:hlinkClick r:id="rId2"/>
              </a:rPr>
              <a:t>pattern recognition</a:t>
            </a:r>
            <a:r>
              <a:rPr lang="en" sz="1200">
                <a:highlight>
                  <a:srgbClr val="FFFFFF"/>
                </a:highlight>
              </a:rPr>
              <a:t> and </a:t>
            </a:r>
            <a:r>
              <a:rPr lang="en" sz="1200" u="sng">
                <a:highlight>
                  <a:srgbClr val="FFFFFF"/>
                </a:highlight>
                <a:hlinkClick r:id="rId3"/>
              </a:rPr>
              <a:t>computational learning theory</a:t>
            </a:r>
            <a:r>
              <a:rPr lang="en" sz="1200">
                <a:highlight>
                  <a:srgbClr val="FFFFFF"/>
                </a:highlight>
              </a:rPr>
              <a:t> (studying design and analysis of ML algorithms) in AI. It is a field of study that gives computers ability to learn without being explicitly programmed</a:t>
            </a:r>
            <a:endParaRPr sz="1200">
              <a:highlight>
                <a:srgbClr val="FFFFFF"/>
              </a:highlight>
            </a:endParaRPr>
          </a:p>
          <a:p>
            <a:pPr indent="-304800" lvl="0" marL="457200" rtl="0" algn="l">
              <a:spcBef>
                <a:spcPts val="0"/>
              </a:spcBef>
              <a:spcAft>
                <a:spcPts val="0"/>
              </a:spcAft>
              <a:buSzPts val="1200"/>
              <a:buChar char="●"/>
            </a:pPr>
            <a:r>
              <a:rPr lang="en" sz="1200">
                <a:highlight>
                  <a:srgbClr val="FFFFFF"/>
                </a:highlight>
              </a:rPr>
              <a:t>DL is one of the many approaches to ML.Other approaches include decision tree learning, inductive logic programming, clustering and Bayesian networks. It is based on neural networks in the human body. Each neuron keeps learning and interconnects with other neurons to perform different actions based on different responses.</a:t>
            </a:r>
            <a:endParaRPr sz="1200">
              <a:highlight>
                <a:srgbClr val="FFFFFF"/>
              </a:high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3651faf4bb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3651faf4b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3d327291b9_0_510:notes"/>
          <p:cNvSpPr/>
          <p:nvPr>
            <p:ph idx="2" type="sldImg"/>
          </p:nvPr>
        </p:nvSpPr>
        <p:spPr>
          <a:xfrm>
            <a:off x="381363" y="685800"/>
            <a:ext cx="60954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3d327291b9_0_51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g3d327291b9_0_510: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3651faf4bb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3651faf4bb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3975f9183d_0_0:notes"/>
          <p:cNvSpPr/>
          <p:nvPr>
            <p:ph idx="2" type="sldImg"/>
          </p:nvPr>
        </p:nvSpPr>
        <p:spPr>
          <a:xfrm>
            <a:off x="381363" y="685800"/>
            <a:ext cx="60954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3975f9183d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Show Testim Demo</a:t>
            </a:r>
            <a:endParaRPr/>
          </a:p>
          <a:p>
            <a:pPr indent="-317500" lvl="0" marL="457200" rtl="0" algn="l">
              <a:spcBef>
                <a:spcPts val="0"/>
              </a:spcBef>
              <a:spcAft>
                <a:spcPts val="0"/>
              </a:spcAft>
              <a:buSzPts val="1400"/>
              <a:buChar char="●"/>
            </a:pPr>
            <a:r>
              <a:rPr lang="en"/>
              <a:t>Dynamic Locators</a:t>
            </a:r>
            <a:endParaRPr/>
          </a:p>
          <a:p>
            <a:pPr indent="-317500" lvl="0" marL="457200" rtl="0" algn="l">
              <a:spcBef>
                <a:spcPts val="0"/>
              </a:spcBef>
              <a:spcAft>
                <a:spcPts val="0"/>
              </a:spcAft>
              <a:buSzPts val="1400"/>
              <a:buChar char="●"/>
            </a:pPr>
            <a:r>
              <a:rPr lang="en"/>
              <a:t>Change in attribute still elements are stable</a:t>
            </a:r>
            <a:endParaRPr/>
          </a:p>
          <a:p>
            <a:pPr indent="-317500" lvl="0" marL="457200" rtl="0" algn="l">
              <a:spcBef>
                <a:spcPts val="0"/>
              </a:spcBef>
              <a:spcAft>
                <a:spcPts val="0"/>
              </a:spcAft>
              <a:buSzPts val="1400"/>
              <a:buChar char="●"/>
            </a:pPr>
            <a:r>
              <a:rPr lang="en"/>
              <a:t>Reusable Components</a:t>
            </a:r>
            <a:endParaRPr/>
          </a:p>
        </p:txBody>
      </p:sp>
      <p:sp>
        <p:nvSpPr>
          <p:cNvPr id="520" name="Google Shape;520;g3975f9183d_0_0: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3d327291b9_0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3d327291b9_0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3d327291b9_0_523:notes"/>
          <p:cNvSpPr/>
          <p:nvPr>
            <p:ph idx="2" type="sldImg"/>
          </p:nvPr>
        </p:nvSpPr>
        <p:spPr>
          <a:xfrm>
            <a:off x="381363" y="685800"/>
            <a:ext cx="60954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3d327291b9_0_52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g3d327291b9_0_523: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3b5293c370_1_63:notes"/>
          <p:cNvSpPr/>
          <p:nvPr>
            <p:ph idx="2" type="sldImg"/>
          </p:nvPr>
        </p:nvSpPr>
        <p:spPr>
          <a:xfrm>
            <a:off x="381363" y="685800"/>
            <a:ext cx="60954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3b5293c370_1_6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V1</a:t>
            </a:r>
            <a:endParaRPr/>
          </a:p>
          <a:p>
            <a:pPr indent="0" lvl="0" marL="0" rtl="0" algn="l">
              <a:spcBef>
                <a:spcPts val="0"/>
              </a:spcBef>
              <a:spcAft>
                <a:spcPts val="0"/>
              </a:spcAft>
              <a:buClr>
                <a:schemeClr val="dk1"/>
              </a:buClr>
              <a:buSzPts val="1100"/>
              <a:buFont typeface="Arial"/>
              <a:buNone/>
            </a:pPr>
            <a:r>
              <a:rPr lang="en" sz="1100">
                <a:solidFill>
                  <a:schemeClr val="dk1"/>
                </a:solidFill>
              </a:rPr>
              <a:t>We are going to make it easier for QA to do their job and maximize user coverage </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Ability to create much more scenarios in a shorter period of time</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Ability to take a risk based approach with true data driven decisions</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Deploy resources much more effectively </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Find bugs much quicker and repair them as opposed to fixing </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In theory this is how we make QA a science </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Suddenly your ahead of the game and proactively fixing issues instead of reacting to them, now you have something that is creating the tests proactively </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Steve jobs has this quote about start with the user experience and work backwards </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None/>
            </a:pPr>
            <a:r>
              <a:t/>
            </a:r>
            <a:endParaRPr/>
          </a:p>
        </p:txBody>
      </p:sp>
      <p:sp>
        <p:nvSpPr>
          <p:cNvPr id="574" name="Google Shape;574;g3b5293c370_1_63: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3b5293c370_1_87:notes"/>
          <p:cNvSpPr/>
          <p:nvPr>
            <p:ph idx="2" type="sldImg"/>
          </p:nvPr>
        </p:nvSpPr>
        <p:spPr>
          <a:xfrm>
            <a:off x="381363" y="685800"/>
            <a:ext cx="60954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3b5293c370_1_8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rPr>
              <a:t>We are going to make it easier for QA to do their job and maximize user coverage </a:t>
            </a:r>
            <a:endParaRPr sz="1100">
              <a:solidFill>
                <a:schemeClr val="dk1"/>
              </a:solidFill>
            </a:endParaRPr>
          </a:p>
          <a:p>
            <a:pPr indent="0" lvl="0" marL="0" rtl="0" algn="l">
              <a:spcBef>
                <a:spcPts val="0"/>
              </a:spcBef>
              <a:spcAft>
                <a:spcPts val="0"/>
              </a:spcAft>
              <a:buNone/>
            </a:pPr>
            <a:r>
              <a:rPr lang="en" sz="1100">
                <a:solidFill>
                  <a:schemeClr val="dk1"/>
                </a:solidFill>
              </a:rPr>
              <a:t>Ability to create much more scenarios in a shorter period of time</a:t>
            </a:r>
            <a:endParaRPr sz="1100">
              <a:solidFill>
                <a:schemeClr val="dk1"/>
              </a:solidFill>
            </a:endParaRPr>
          </a:p>
          <a:p>
            <a:pPr indent="0" lvl="0" marL="0" rtl="0" algn="l">
              <a:spcBef>
                <a:spcPts val="0"/>
              </a:spcBef>
              <a:spcAft>
                <a:spcPts val="0"/>
              </a:spcAft>
              <a:buNone/>
            </a:pPr>
            <a:r>
              <a:rPr lang="en" sz="1100">
                <a:solidFill>
                  <a:schemeClr val="dk1"/>
                </a:solidFill>
              </a:rPr>
              <a:t>Ability to take a risk based approach with true data driven decisions</a:t>
            </a:r>
            <a:endParaRPr sz="1100">
              <a:solidFill>
                <a:schemeClr val="dk1"/>
              </a:solidFill>
            </a:endParaRPr>
          </a:p>
          <a:p>
            <a:pPr indent="0" lvl="0" marL="0" rtl="0" algn="l">
              <a:spcBef>
                <a:spcPts val="0"/>
              </a:spcBef>
              <a:spcAft>
                <a:spcPts val="0"/>
              </a:spcAft>
              <a:buNone/>
            </a:pPr>
            <a:r>
              <a:rPr lang="en" sz="1100">
                <a:solidFill>
                  <a:schemeClr val="dk1"/>
                </a:solidFill>
              </a:rPr>
              <a:t>Deploy resources much more effectively </a:t>
            </a:r>
            <a:endParaRPr sz="1100">
              <a:solidFill>
                <a:schemeClr val="dk1"/>
              </a:solidFill>
            </a:endParaRPr>
          </a:p>
          <a:p>
            <a:pPr indent="0" lvl="0" marL="0" rtl="0" algn="l">
              <a:spcBef>
                <a:spcPts val="0"/>
              </a:spcBef>
              <a:spcAft>
                <a:spcPts val="0"/>
              </a:spcAft>
              <a:buNone/>
            </a:pPr>
            <a:r>
              <a:rPr lang="en" sz="1100">
                <a:solidFill>
                  <a:schemeClr val="dk1"/>
                </a:solidFill>
              </a:rPr>
              <a:t>Find bugs much quicker and repair them as opposed to fixing </a:t>
            </a:r>
            <a:endParaRPr sz="1100">
              <a:solidFill>
                <a:schemeClr val="dk1"/>
              </a:solidFill>
            </a:endParaRPr>
          </a:p>
          <a:p>
            <a:pPr indent="0" lvl="0" marL="0" rtl="0" algn="l">
              <a:spcBef>
                <a:spcPts val="0"/>
              </a:spcBef>
              <a:spcAft>
                <a:spcPts val="0"/>
              </a:spcAft>
              <a:buNone/>
            </a:pPr>
            <a:r>
              <a:rPr lang="en" sz="1100">
                <a:solidFill>
                  <a:schemeClr val="dk1"/>
                </a:solidFill>
              </a:rPr>
              <a:t>In theory this is how we make QA a science </a:t>
            </a:r>
            <a:endParaRPr sz="1100">
              <a:solidFill>
                <a:schemeClr val="dk1"/>
              </a:solidFill>
            </a:endParaRPr>
          </a:p>
          <a:p>
            <a:pPr indent="0" lvl="0" marL="0" rtl="0" algn="l">
              <a:spcBef>
                <a:spcPts val="0"/>
              </a:spcBef>
              <a:spcAft>
                <a:spcPts val="0"/>
              </a:spcAft>
              <a:buNone/>
            </a:pPr>
            <a:r>
              <a:rPr lang="en" sz="1100">
                <a:solidFill>
                  <a:schemeClr val="dk1"/>
                </a:solidFill>
              </a:rPr>
              <a:t>Suddenly your ahead of the game and proactively fixing issues instead of reacting to them, now you have something that is creating the tests proactively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 sz="1100">
                <a:solidFill>
                  <a:schemeClr val="dk1"/>
                </a:solidFill>
              </a:rPr>
              <a:t>Steve jobs has this quote about start with the user experience and work backwards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 sz="1100">
                <a:solidFill>
                  <a:schemeClr val="dk1"/>
                </a:solidFill>
              </a:rPr>
              <a:t>You can start creating tests at the stage of the mock ups</a:t>
            </a:r>
            <a:endParaRPr sz="1100">
              <a:solidFill>
                <a:schemeClr val="dk1"/>
              </a:solidFill>
            </a:endParaRPr>
          </a:p>
          <a:p>
            <a:pPr indent="0" lvl="0" marL="0" rtl="0" algn="l">
              <a:spcBef>
                <a:spcPts val="0"/>
              </a:spcBef>
              <a:spcAft>
                <a:spcPts val="0"/>
              </a:spcAft>
              <a:buNone/>
            </a:pPr>
            <a:r>
              <a:rPr lang="en" sz="1100">
                <a:solidFill>
                  <a:schemeClr val="dk1"/>
                </a:solidFill>
              </a:rPr>
              <a:t>Everything is much faster </a:t>
            </a:r>
            <a:endParaRPr sz="1100">
              <a:solidFill>
                <a:schemeClr val="dk1"/>
              </a:solidFill>
            </a:endParaRPr>
          </a:p>
          <a:p>
            <a:pPr indent="0" lvl="0" marL="0" rtl="0" algn="l">
              <a:spcBef>
                <a:spcPts val="0"/>
              </a:spcBef>
              <a:spcAft>
                <a:spcPts val="0"/>
              </a:spcAft>
              <a:buNone/>
            </a:pPr>
            <a:r>
              <a:rPr lang="en" sz="1100">
                <a:solidFill>
                  <a:schemeClr val="dk1"/>
                </a:solidFill>
              </a:rPr>
              <a:t> </a:t>
            </a:r>
            <a:endParaRPr/>
          </a:p>
        </p:txBody>
      </p:sp>
      <p:sp>
        <p:nvSpPr>
          <p:cNvPr id="596" name="Google Shape;596;g3b5293c370_1_87: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3b5293c370_1_113:notes"/>
          <p:cNvSpPr/>
          <p:nvPr>
            <p:ph idx="2" type="sldImg"/>
          </p:nvPr>
        </p:nvSpPr>
        <p:spPr>
          <a:xfrm>
            <a:off x="381363" y="685800"/>
            <a:ext cx="60954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3b5293c370_1_1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623" name="Google Shape;623;g3b5293c370_1_113: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38986c9c5f_0_0:notes"/>
          <p:cNvSpPr/>
          <p:nvPr>
            <p:ph idx="2" type="sldImg"/>
          </p:nvPr>
        </p:nvSpPr>
        <p:spPr>
          <a:xfrm>
            <a:off x="381363" y="685800"/>
            <a:ext cx="60954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38986c9c5f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688" name="Google Shape;688;g38986c9c5f_0_0: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a9137b036_0_1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g3a9137b036_0_19:notes"/>
          <p:cNvSpPr/>
          <p:nvPr>
            <p:ph idx="2" type="sldImg"/>
          </p:nvPr>
        </p:nvSpPr>
        <p:spPr>
          <a:xfrm>
            <a:off x="381363" y="685800"/>
            <a:ext cx="6095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3975f918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3975f918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222222"/>
                </a:solidFill>
              </a:rPr>
              <a:t>Autonomous testing helps to eliminate the quality/velocity dilemma. In terms of quality, it makes it easier for QA to maximize user coverage by connecting authoring of tests with production apps mapping to real users flows. Now, we have the ability to take a risk based approach and base our decisions based on real data. Most of all, we are ahead of the game by proactively fixing issues instead of reacting to them through the self-healing mechanism of the AI. In terms of velocity, we are now able to create more user scenarios in short period of time. This means you can find bugs fast and release faster. The future of testing has become brighter with autonomous testing.</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3d327291b9_0_567:notes"/>
          <p:cNvSpPr/>
          <p:nvPr>
            <p:ph idx="2" type="sldImg"/>
          </p:nvPr>
        </p:nvSpPr>
        <p:spPr>
          <a:xfrm>
            <a:off x="381363" y="685800"/>
            <a:ext cx="60954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3d327291b9_0_56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g3d327291b9_0_567: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38986c9c5f_0_186:notes"/>
          <p:cNvSpPr/>
          <p:nvPr>
            <p:ph idx="2" type="sldImg"/>
          </p:nvPr>
        </p:nvSpPr>
        <p:spPr>
          <a:xfrm>
            <a:off x="381363" y="685800"/>
            <a:ext cx="60954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38986c9c5f_0_18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g38986c9c5f_0_186: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a9137b036_0_93:notes"/>
          <p:cNvSpPr/>
          <p:nvPr>
            <p:ph idx="2" type="sldImg"/>
          </p:nvPr>
        </p:nvSpPr>
        <p:spPr>
          <a:xfrm>
            <a:off x="381363" y="685800"/>
            <a:ext cx="60954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a9137b036_0_9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g3a9137b036_0_93: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d327291b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d327291b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how testing has evolved</a:t>
            </a:r>
            <a:endParaRPr/>
          </a:p>
          <a:p>
            <a:pPr indent="0" lvl="0" marL="0" rtl="0" algn="l">
              <a:lnSpc>
                <a:spcPct val="115000"/>
              </a:lnSpc>
              <a:spcBef>
                <a:spcPts val="0"/>
              </a:spcBef>
              <a:spcAft>
                <a:spcPts val="0"/>
              </a:spcAft>
              <a:buClr>
                <a:srgbClr val="000000"/>
              </a:buClr>
              <a:buSzPts val="1100"/>
              <a:buFont typeface="Arial"/>
              <a:buNone/>
            </a:pPr>
            <a:r>
              <a:rPr lang="en">
                <a:solidFill>
                  <a:schemeClr val="dk1"/>
                </a:solidFill>
              </a:rPr>
              <a:t>In the 1980’s majority of software development was based on the waterfall methodology. This meant that, teams first used to develop all the functionalities of a product making many assumptions and finally gave testers a chance to evaluate the product. As a result, there was a lot of wastage of time, effort and cost because defects were found late in the life cycle and there were huge turnaround time for each issue to get resolved. This in turn lead to delayed product launches and huge losses to organizations.</a:t>
            </a:r>
            <a:endParaRPr>
              <a:solidFill>
                <a:schemeClr val="dk1"/>
              </a:solidFill>
            </a:endParaRPr>
          </a:p>
          <a:p>
            <a:pPr indent="0" lvl="0" marL="0" rtl="0" algn="l">
              <a:lnSpc>
                <a:spcPct val="115000"/>
              </a:lnSpc>
              <a:spcBef>
                <a:spcPts val="0"/>
              </a:spcBef>
              <a:spcAft>
                <a:spcPts val="0"/>
              </a:spcAft>
              <a:buClr>
                <a:srgbClr val="000000"/>
              </a:buClr>
              <a:buSzPts val="1100"/>
              <a:buFont typeface="Arial"/>
              <a:buNone/>
            </a:pPr>
            <a:r>
              <a:t/>
            </a:r>
            <a:endParaRPr>
              <a:solidFill>
                <a:schemeClr val="dk1"/>
              </a:solidFill>
            </a:endParaRPr>
          </a:p>
          <a:p>
            <a:pPr indent="0" lvl="0" marL="0" rtl="0" algn="l">
              <a:lnSpc>
                <a:spcPct val="115000"/>
              </a:lnSpc>
              <a:spcBef>
                <a:spcPts val="0"/>
              </a:spcBef>
              <a:spcAft>
                <a:spcPts val="0"/>
              </a:spcAft>
              <a:buClr>
                <a:srgbClr val="000000"/>
              </a:buClr>
              <a:buSzPts val="1100"/>
              <a:buFont typeface="Arial"/>
              <a:buNone/>
            </a:pPr>
            <a:r>
              <a:rPr lang="en">
                <a:solidFill>
                  <a:schemeClr val="dk1"/>
                </a:solidFill>
              </a:rPr>
              <a:t>Then came the 1990’s, where all these automation tools started cropping up, making promises to provide solutions to most of the problems related to testing. It was refreshing for testers to know that, they finally have an aid of a tool to help in testing the product. But they came with their own baggage of being bloated with unnecessary features and it took a steep learning curve for testers to actually start using the tool effectively. The tools were also very unstable to say the least. We also started seeing people experimenting with different approaches as they were tired of the waterfall model. Some of these approaches included Scrum, XP (Extreme Programming), RAD (Rapid Application Development) and much more. The era of experimentation and innovation had started.</a:t>
            </a:r>
            <a:endParaRPr>
              <a:solidFill>
                <a:schemeClr val="dk1"/>
              </a:solidFill>
            </a:endParaRPr>
          </a:p>
          <a:p>
            <a:pPr indent="0" lvl="0" marL="0" rtl="0" algn="l">
              <a:lnSpc>
                <a:spcPct val="115000"/>
              </a:lnSpc>
              <a:spcBef>
                <a:spcPts val="0"/>
              </a:spcBef>
              <a:spcAft>
                <a:spcPts val="0"/>
              </a:spcAft>
              <a:buClr>
                <a:srgbClr val="000000"/>
              </a:buClr>
              <a:buSzPts val="1100"/>
              <a:buFont typeface="Arial"/>
              <a:buNone/>
            </a:pPr>
            <a:r>
              <a:t/>
            </a:r>
            <a:endParaRPr>
              <a:solidFill>
                <a:schemeClr val="dk1"/>
              </a:solidFill>
            </a:endParaRPr>
          </a:p>
          <a:p>
            <a:pPr indent="0" lvl="0" marL="0" rtl="0" algn="l">
              <a:lnSpc>
                <a:spcPct val="115000"/>
              </a:lnSpc>
              <a:spcBef>
                <a:spcPts val="0"/>
              </a:spcBef>
              <a:spcAft>
                <a:spcPts val="0"/>
              </a:spcAft>
              <a:buClr>
                <a:srgbClr val="000000"/>
              </a:buClr>
              <a:buSzPts val="1100"/>
              <a:buFont typeface="Arial"/>
              <a:buNone/>
            </a:pPr>
            <a:r>
              <a:rPr lang="en">
                <a:solidFill>
                  <a:schemeClr val="dk1"/>
                </a:solidFill>
              </a:rPr>
              <a:t>In the 2000’s, the era of open source frameworks began, there were like minded people wanting to share their knowledge with the community. They started encouraging innovation by getting other people involved in solving common problems related to test automation. During the same time, “Agile approaches” started becoming popular as they helped organizations to get to faster release cycles and improve efficiency.</a:t>
            </a:r>
            <a:endParaRPr>
              <a:solidFill>
                <a:schemeClr val="dk1"/>
              </a:solidFill>
            </a:endParaRPr>
          </a:p>
          <a:p>
            <a:pPr indent="0" lvl="0" marL="0" rtl="0" algn="l">
              <a:lnSpc>
                <a:spcPct val="115000"/>
              </a:lnSpc>
              <a:spcBef>
                <a:spcPts val="0"/>
              </a:spcBef>
              <a:spcAft>
                <a:spcPts val="0"/>
              </a:spcAft>
              <a:buClr>
                <a:srgbClr val="000000"/>
              </a:buClr>
              <a:buSzPts val="1100"/>
              <a:buFont typeface="Arial"/>
              <a:buNone/>
            </a:pPr>
            <a:r>
              <a:t/>
            </a:r>
            <a:endParaRPr>
              <a:solidFill>
                <a:schemeClr val="dk1"/>
              </a:solidFill>
            </a:endParaRPr>
          </a:p>
          <a:p>
            <a:pPr indent="0" lvl="0" marL="0" rtl="0" algn="l">
              <a:lnSpc>
                <a:spcPct val="115000"/>
              </a:lnSpc>
              <a:spcBef>
                <a:spcPts val="0"/>
              </a:spcBef>
              <a:spcAft>
                <a:spcPts val="0"/>
              </a:spcAft>
              <a:buClr>
                <a:srgbClr val="000000"/>
              </a:buClr>
              <a:buSzPts val="1100"/>
              <a:buFont typeface="Arial"/>
              <a:buNone/>
            </a:pPr>
            <a:r>
              <a:rPr lang="en">
                <a:solidFill>
                  <a:schemeClr val="dk1"/>
                </a:solidFill>
              </a:rPr>
              <a:t>From 2010 till current, it has been all about scale, so what do we mean by this? This era is all about how to write tests fast and find bugs faster. As a result, customers end up getting product updates even faster. There are 2 main factors that have contributed to this-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Crowdtesting - Organizations started realizing that, testing is a collaborative effort and started encouraging others to give feedback about their product by giving it in the hands of people who are passionate about testing and in no way closely connected to the product.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Cloudtesting - As the complexity of the software increased there was a need for more resources such as server space, faster processing, parallel execution and find failures much faster. Thus, cloud testing was born, where companies started providing these services to help organizations to get faster feedback on their product and not worry about spending too much time in maintaining the server infrastructure</a:t>
            </a:r>
            <a:endParaRPr>
              <a:solidFill>
                <a:schemeClr val="dk1"/>
              </a:solidFill>
            </a:endParaRPr>
          </a:p>
          <a:p>
            <a:pPr indent="0" lvl="0" marL="0" rtl="0" algn="l">
              <a:lnSpc>
                <a:spcPct val="115000"/>
              </a:lnSpc>
              <a:spcBef>
                <a:spcPts val="0"/>
              </a:spcBef>
              <a:spcAft>
                <a:spcPts val="0"/>
              </a:spcAft>
              <a:buClr>
                <a:srgbClr val="000000"/>
              </a:buClr>
              <a:buSzPts val="1100"/>
              <a:buFont typeface="Arial"/>
              <a:buNone/>
            </a:pPr>
            <a:r>
              <a:t/>
            </a:r>
            <a:endParaRPr>
              <a:solidFill>
                <a:schemeClr val="dk1"/>
              </a:solidFill>
            </a:endParaRPr>
          </a:p>
          <a:p>
            <a:pPr indent="0" lvl="0" marL="0" rtl="0" algn="l">
              <a:lnSpc>
                <a:spcPct val="115000"/>
              </a:lnSpc>
              <a:spcBef>
                <a:spcPts val="0"/>
              </a:spcBef>
              <a:spcAft>
                <a:spcPts val="0"/>
              </a:spcAft>
              <a:buClr>
                <a:srgbClr val="000000"/>
              </a:buClr>
              <a:buSzPts val="1100"/>
              <a:buFont typeface="Arial"/>
              <a:buNone/>
            </a:pPr>
            <a:r>
              <a:rPr lang="en">
                <a:solidFill>
                  <a:schemeClr val="dk1"/>
                </a:solidFill>
              </a:rPr>
              <a:t>Apart from just scale, we have seen considerable growth in companies focusing on DevOps, Continuous Testing and CI/CD Integration as well.</a:t>
            </a:r>
            <a:endParaRPr>
              <a:solidFill>
                <a:schemeClr val="dk1"/>
              </a:solidFill>
            </a:endParaRPr>
          </a:p>
          <a:p>
            <a:pPr indent="0" lvl="0" marL="0" rtl="0" algn="l">
              <a:lnSpc>
                <a:spcPct val="115000"/>
              </a:lnSpc>
              <a:spcBef>
                <a:spcPts val="0"/>
              </a:spcBef>
              <a:spcAft>
                <a:spcPts val="0"/>
              </a:spcAft>
              <a:buClr>
                <a:srgbClr val="000000"/>
              </a:buClr>
              <a:buSzPts val="1100"/>
              <a:buFont typeface="Arial"/>
              <a:buNone/>
            </a:pPr>
            <a:r>
              <a:t/>
            </a:r>
            <a:endParaRPr>
              <a:solidFill>
                <a:schemeClr val="dk1"/>
              </a:solidFill>
            </a:endParaRPr>
          </a:p>
          <a:p>
            <a:pPr indent="0" lvl="0" marL="0" rtl="0" algn="l">
              <a:lnSpc>
                <a:spcPct val="115000"/>
              </a:lnSpc>
              <a:spcBef>
                <a:spcPts val="0"/>
              </a:spcBef>
              <a:spcAft>
                <a:spcPts val="0"/>
              </a:spcAft>
              <a:buClr>
                <a:srgbClr val="000000"/>
              </a:buClr>
              <a:buSzPts val="1100"/>
              <a:buFont typeface="Arial"/>
              <a:buNone/>
            </a:pPr>
            <a:r>
              <a:rPr lang="en">
                <a:solidFill>
                  <a:schemeClr val="dk1"/>
                </a:solidFill>
              </a:rPr>
              <a:t>The future is going to be Autonomous testing using machine learning and artificial intelligence. Teams are going to move away from the use of “Static Locators” and start using “Dynamic Locators”. </a:t>
            </a:r>
            <a:endParaRPr/>
          </a:p>
          <a:p>
            <a:pPr indent="-298450" lvl="0" marL="457200" rtl="0" algn="l">
              <a:spcBef>
                <a:spcPts val="0"/>
              </a:spcBef>
              <a:spcAft>
                <a:spcPts val="0"/>
              </a:spcAft>
              <a:buSzPts val="1100"/>
              <a:buChar char="●"/>
            </a:pPr>
            <a:r>
              <a:rPr lang="en"/>
              <a:t>Now we have the future</a:t>
            </a:r>
            <a:endParaRPr/>
          </a:p>
          <a:p>
            <a:pPr indent="-298450" lvl="2" marL="1371600" rtl="0" algn="l">
              <a:spcBef>
                <a:spcPts val="0"/>
              </a:spcBef>
              <a:spcAft>
                <a:spcPts val="0"/>
              </a:spcAft>
              <a:buSzPts val="1100"/>
              <a:buChar char="■"/>
            </a:pPr>
            <a:r>
              <a:rPr lang="en"/>
              <a:t>Autonomous Testing using Machine Learning and AI</a:t>
            </a:r>
            <a:endParaRPr/>
          </a:p>
          <a:p>
            <a:pPr indent="-298450" lvl="2" marL="1371600" rtl="0" algn="l">
              <a:spcBef>
                <a:spcPts val="0"/>
              </a:spcBef>
              <a:spcAft>
                <a:spcPts val="0"/>
              </a:spcAft>
              <a:buSzPts val="1100"/>
              <a:buChar char="■"/>
            </a:pPr>
            <a:r>
              <a:rPr lang="en"/>
              <a:t>Use dynamic locators instead of static ids</a:t>
            </a:r>
            <a:endParaRPr/>
          </a:p>
          <a:p>
            <a:pPr indent="-298450" lvl="2" marL="1371600" rtl="0" algn="l">
              <a:spcBef>
                <a:spcPts val="0"/>
              </a:spcBef>
              <a:spcAft>
                <a:spcPts val="0"/>
              </a:spcAft>
              <a:buSzPts val="1100"/>
              <a:buChar char="■"/>
            </a:pPr>
            <a:r>
              <a:rPr lang="en"/>
              <a:t>It is all about making testing simple, smarter, faster and more stable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d327291b9_0_188:notes"/>
          <p:cNvSpPr/>
          <p:nvPr>
            <p:ph idx="2" type="sldImg"/>
          </p:nvPr>
        </p:nvSpPr>
        <p:spPr>
          <a:xfrm>
            <a:off x="381363" y="685800"/>
            <a:ext cx="60954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d327291b9_0_18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g3d327291b9_0_188: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b5293c37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b5293c37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a recent survey Testim completed.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d327291b9_0_21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g3d327291b9_0_218:notes"/>
          <p:cNvSpPr/>
          <p:nvPr>
            <p:ph idx="2" type="sldImg"/>
          </p:nvPr>
        </p:nvSpPr>
        <p:spPr>
          <a:xfrm>
            <a:off x="381363" y="685800"/>
            <a:ext cx="6095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d327291b9_0_25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Skill set</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There are not enough skilled testers and doing only manual testing</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Skilled Testers are expensive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Some organizations have only manual testers and there is a steep learning curve</a:t>
            </a:r>
            <a:endParaRPr>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221" name="Google Shape;221;g3d327291b9_0_250:notes"/>
          <p:cNvSpPr/>
          <p:nvPr>
            <p:ph idx="2" type="sldImg"/>
          </p:nvPr>
        </p:nvSpPr>
        <p:spPr>
          <a:xfrm>
            <a:off x="381363" y="685800"/>
            <a:ext cx="6095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age">
  <p:cSld name="Blank page">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p:cSld name="Slide">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age">
  <p:cSld name="Blank page">
    <p:spTree>
      <p:nvGrpSpPr>
        <p:cNvPr id="54" name="Shape 54"/>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p:cSld name="Slide">
    <p:spTree>
      <p:nvGrpSpPr>
        <p:cNvPr id="55" name="Shape 5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 name="Shape 5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1" r:id="rId1"/>
    <p:sldLayoutId id="2147483662"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8.png"/><Relationship Id="rId5"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25.png"/><Relationship Id="rId7" Type="http://schemas.openxmlformats.org/officeDocument/2006/relationships/image" Target="../media/image1.png"/><Relationship Id="rId8"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10.png"/><Relationship Id="rId10" Type="http://schemas.openxmlformats.org/officeDocument/2006/relationships/image" Target="../media/image1.png"/><Relationship Id="rId9" Type="http://schemas.openxmlformats.org/officeDocument/2006/relationships/image" Target="../media/image15.png"/><Relationship Id="rId5" Type="http://schemas.openxmlformats.org/officeDocument/2006/relationships/image" Target="../media/image30.png"/><Relationship Id="rId6" Type="http://schemas.openxmlformats.org/officeDocument/2006/relationships/image" Target="../media/image21.png"/><Relationship Id="rId7" Type="http://schemas.openxmlformats.org/officeDocument/2006/relationships/image" Target="../media/image19.png"/><Relationship Id="rId8"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32.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16.png"/><Relationship Id="rId11" Type="http://schemas.openxmlformats.org/officeDocument/2006/relationships/image" Target="../media/image1.png"/><Relationship Id="rId10" Type="http://schemas.openxmlformats.org/officeDocument/2006/relationships/image" Target="../media/image28.png"/><Relationship Id="rId9" Type="http://schemas.openxmlformats.org/officeDocument/2006/relationships/image" Target="../media/image20.png"/><Relationship Id="rId5" Type="http://schemas.openxmlformats.org/officeDocument/2006/relationships/image" Target="../media/image10.png"/><Relationship Id="rId6" Type="http://schemas.openxmlformats.org/officeDocument/2006/relationships/image" Target="../media/image21.png"/><Relationship Id="rId7" Type="http://schemas.openxmlformats.org/officeDocument/2006/relationships/image" Target="../media/image18.png"/><Relationship Id="rId8" Type="http://schemas.openxmlformats.org/officeDocument/2006/relationships/image" Target="../media/image11.png"/></Relationships>
</file>

<file path=ppt/slides/_rels/slide15.xml.rels><?xml version="1.0" encoding="UTF-8" standalone="yes"?><Relationships xmlns="http://schemas.openxmlformats.org/package/2006/relationships"><Relationship Id="rId11" Type="http://schemas.openxmlformats.org/officeDocument/2006/relationships/image" Target="../media/image21.png"/><Relationship Id="rId10" Type="http://schemas.openxmlformats.org/officeDocument/2006/relationships/image" Target="../media/image24.png"/><Relationship Id="rId13" Type="http://schemas.openxmlformats.org/officeDocument/2006/relationships/image" Target="../media/image11.png"/><Relationship Id="rId12" Type="http://schemas.openxmlformats.org/officeDocument/2006/relationships/image" Target="../media/image19.png"/><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10.png"/><Relationship Id="rId9" Type="http://schemas.openxmlformats.org/officeDocument/2006/relationships/image" Target="../media/image26.png"/><Relationship Id="rId14" Type="http://schemas.openxmlformats.org/officeDocument/2006/relationships/image" Target="../media/image15.png"/><Relationship Id="rId5" Type="http://schemas.openxmlformats.org/officeDocument/2006/relationships/image" Target="../media/image27.png"/><Relationship Id="rId6" Type="http://schemas.openxmlformats.org/officeDocument/2006/relationships/image" Target="../media/image1.png"/><Relationship Id="rId7" Type="http://schemas.openxmlformats.org/officeDocument/2006/relationships/image" Target="../media/image16.png"/><Relationship Id="rId8"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hyperlink" Target="http://www.youtube.com/watch?v=ilP4aPDTBPE" TargetMode="External"/><Relationship Id="rId4" Type="http://schemas.openxmlformats.org/officeDocument/2006/relationships/image" Target="../media/image33.jpg"/><Relationship Id="rId5"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hyperlink" Target="http://www.rajsubra.com/blog/" TargetMode="External"/><Relationship Id="rId5" Type="http://schemas.openxmlformats.org/officeDocument/2006/relationships/hyperlink" Target="https://blog.testim.io/" TargetMode="External"/><Relationship Id="rId6" Type="http://schemas.openxmlformats.org/officeDocument/2006/relationships/hyperlink" Target="http://www.rajsubra.com/publications/" TargetMode="External"/><Relationship Id="rId7" Type="http://schemas.openxmlformats.org/officeDocument/2006/relationships/hyperlink" Target="http://www.rajsubra.com/presentations/" TargetMode="External"/><Relationship Id="rId8"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quickdraw.withgoogle.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38.png"/><Relationship Id="rId4" Type="http://schemas.openxmlformats.org/officeDocument/2006/relationships/image" Target="../media/image35.gif"/><Relationship Id="rId5"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41.png"/><Relationship Id="rId4" Type="http://schemas.openxmlformats.org/officeDocument/2006/relationships/image" Target="../media/image48.gif"/><Relationship Id="rId5" Type="http://schemas.openxmlformats.org/officeDocument/2006/relationships/image" Target="../media/image40.png"/><Relationship Id="rId6" Type="http://schemas.openxmlformats.org/officeDocument/2006/relationships/image" Target="../media/image5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44.png"/><Relationship Id="rId4" Type="http://schemas.openxmlformats.org/officeDocument/2006/relationships/image" Target="../media/image46.gif"/><Relationship Id="rId5" Type="http://schemas.openxmlformats.org/officeDocument/2006/relationships/image" Target="../media/image59.png"/><Relationship Id="rId6" Type="http://schemas.openxmlformats.org/officeDocument/2006/relationships/image" Target="../media/image39.png"/><Relationship Id="rId7" Type="http://schemas.openxmlformats.org/officeDocument/2006/relationships/image" Target="../media/image45.gif"/><Relationship Id="rId8" Type="http://schemas.openxmlformats.org/officeDocument/2006/relationships/image" Target="../media/image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54.png"/><Relationship Id="rId4" Type="http://schemas.openxmlformats.org/officeDocument/2006/relationships/image" Target="../media/image50.png"/><Relationship Id="rId5" Type="http://schemas.openxmlformats.org/officeDocument/2006/relationships/image" Target="../media/image43.png"/><Relationship Id="rId6" Type="http://schemas.openxmlformats.org/officeDocument/2006/relationships/image" Target="../media/image49.png"/><Relationship Id="rId7" Type="http://schemas.openxmlformats.org/officeDocument/2006/relationships/image" Target="../media/image47.png"/><Relationship Id="rId8"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51.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5.png"/><Relationship Id="rId7"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58.png"/><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hyperlink" Target="mailto:raj@testim.io" TargetMode="External"/><Relationship Id="rId4" Type="http://schemas.openxmlformats.org/officeDocument/2006/relationships/hyperlink" Target="http://www.testim.io" TargetMode="External"/><Relationship Id="rId5" Type="http://schemas.openxmlformats.org/officeDocument/2006/relationships/hyperlink" Target="https://twitter.com/epsilon11" TargetMode="External"/><Relationship Id="rId6" Type="http://schemas.openxmlformats.org/officeDocument/2006/relationships/hyperlink" Target="https://www.youtube.com/channel/UCHgWDEXtFqMfWk9k5ttmoaw/video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12.png"/><Relationship Id="rId7" Type="http://schemas.openxmlformats.org/officeDocument/2006/relationships/image" Target="../media/image4.png"/><Relationship Id="rId8"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7.png"/><Relationship Id="rId5" Type="http://schemas.openxmlformats.org/officeDocument/2006/relationships/image" Target="../media/image1.png"/><Relationship Id="rId6"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19"/>
          <p:cNvPicPr preferRelativeResize="0"/>
          <p:nvPr/>
        </p:nvPicPr>
        <p:blipFill>
          <a:blip r:embed="rId3">
            <a:alphaModFix/>
          </a:blip>
          <a:stretch>
            <a:fillRect/>
          </a:stretch>
        </p:blipFill>
        <p:spPr>
          <a:xfrm>
            <a:off x="-5" y="0"/>
            <a:ext cx="4572017" cy="5143500"/>
          </a:xfrm>
          <a:prstGeom prst="rect">
            <a:avLst/>
          </a:prstGeom>
          <a:noFill/>
          <a:ln>
            <a:noFill/>
          </a:ln>
        </p:spPr>
      </p:pic>
      <p:sp>
        <p:nvSpPr>
          <p:cNvPr id="62" name="Google Shape;62;p19"/>
          <p:cNvSpPr txBox="1"/>
          <p:nvPr/>
        </p:nvSpPr>
        <p:spPr>
          <a:xfrm>
            <a:off x="5358625" y="1751408"/>
            <a:ext cx="3426900" cy="56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SzPts val="1100"/>
              <a:buNone/>
            </a:pPr>
            <a:r>
              <a:rPr b="1" lang="en" sz="3000">
                <a:solidFill>
                  <a:srgbClr val="46484B"/>
                </a:solidFill>
                <a:latin typeface="Passion One"/>
                <a:ea typeface="Passion One"/>
                <a:cs typeface="Passion One"/>
                <a:sym typeface="Passion One"/>
              </a:rPr>
              <a:t>HOW AI IS </a:t>
            </a:r>
            <a:endParaRPr b="1" sz="3000">
              <a:solidFill>
                <a:srgbClr val="46484B"/>
              </a:solidFill>
              <a:latin typeface="Passion One"/>
              <a:ea typeface="Passion One"/>
              <a:cs typeface="Passion One"/>
              <a:sym typeface="Passion One"/>
            </a:endParaRPr>
          </a:p>
        </p:txBody>
      </p:sp>
      <p:sp>
        <p:nvSpPr>
          <p:cNvPr id="63" name="Google Shape;63;p19"/>
          <p:cNvSpPr/>
          <p:nvPr/>
        </p:nvSpPr>
        <p:spPr>
          <a:xfrm>
            <a:off x="5154225" y="1881318"/>
            <a:ext cx="130200" cy="1055100"/>
          </a:xfrm>
          <a:prstGeom prst="rect">
            <a:avLst/>
          </a:prstGeom>
          <a:solidFill>
            <a:srgbClr val="5DC0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9"/>
          <p:cNvSpPr txBox="1"/>
          <p:nvPr/>
        </p:nvSpPr>
        <p:spPr>
          <a:xfrm>
            <a:off x="-749" y="4454311"/>
            <a:ext cx="4576200" cy="296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000">
                <a:solidFill>
                  <a:schemeClr val="accent1"/>
                </a:solidFill>
                <a:latin typeface="Montserrat"/>
                <a:ea typeface="Montserrat"/>
                <a:cs typeface="Montserrat"/>
                <a:sym typeface="Montserrat"/>
              </a:rPr>
              <a:t>www.testim.io</a:t>
            </a:r>
            <a:endParaRPr b="1" sz="1000">
              <a:solidFill>
                <a:schemeClr val="accent1"/>
              </a:solidFill>
              <a:latin typeface="Montserrat"/>
              <a:ea typeface="Montserrat"/>
              <a:cs typeface="Montserrat"/>
              <a:sym typeface="Montserrat"/>
            </a:endParaRPr>
          </a:p>
        </p:txBody>
      </p:sp>
      <p:pic>
        <p:nvPicPr>
          <p:cNvPr id="65" name="Google Shape;65;p19"/>
          <p:cNvPicPr preferRelativeResize="0"/>
          <p:nvPr/>
        </p:nvPicPr>
        <p:blipFill>
          <a:blip r:embed="rId4">
            <a:alphaModFix/>
          </a:blip>
          <a:stretch>
            <a:fillRect/>
          </a:stretch>
        </p:blipFill>
        <p:spPr>
          <a:xfrm>
            <a:off x="2102250" y="3952224"/>
            <a:ext cx="369859" cy="369859"/>
          </a:xfrm>
          <a:prstGeom prst="rect">
            <a:avLst/>
          </a:prstGeom>
          <a:noFill/>
          <a:ln>
            <a:noFill/>
          </a:ln>
        </p:spPr>
      </p:pic>
      <p:sp>
        <p:nvSpPr>
          <p:cNvPr id="66" name="Google Shape;66;p19"/>
          <p:cNvSpPr txBox="1"/>
          <p:nvPr/>
        </p:nvSpPr>
        <p:spPr>
          <a:xfrm>
            <a:off x="1985025" y="2117063"/>
            <a:ext cx="2957100" cy="56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000">
              <a:solidFill>
                <a:srgbClr val="5DC0FA"/>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46484B"/>
              </a:solidFill>
              <a:latin typeface="Montserrat"/>
              <a:ea typeface="Montserrat"/>
              <a:cs typeface="Montserrat"/>
              <a:sym typeface="Montserrat"/>
            </a:endParaRPr>
          </a:p>
        </p:txBody>
      </p:sp>
      <p:pic>
        <p:nvPicPr>
          <p:cNvPr id="67" name="Google Shape;67;p19"/>
          <p:cNvPicPr preferRelativeResize="0"/>
          <p:nvPr/>
        </p:nvPicPr>
        <p:blipFill>
          <a:blip r:embed="rId5">
            <a:alphaModFix/>
          </a:blip>
          <a:stretch>
            <a:fillRect/>
          </a:stretch>
        </p:blipFill>
        <p:spPr>
          <a:xfrm>
            <a:off x="786175" y="1256439"/>
            <a:ext cx="2999580" cy="2223297"/>
          </a:xfrm>
          <a:prstGeom prst="rect">
            <a:avLst/>
          </a:prstGeom>
          <a:noFill/>
          <a:ln>
            <a:noFill/>
          </a:ln>
        </p:spPr>
      </p:pic>
      <p:sp>
        <p:nvSpPr>
          <p:cNvPr id="68" name="Google Shape;68;p19"/>
          <p:cNvSpPr txBox="1"/>
          <p:nvPr/>
        </p:nvSpPr>
        <p:spPr>
          <a:xfrm>
            <a:off x="5065250" y="4473325"/>
            <a:ext cx="2957100" cy="36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5DC0FA"/>
                </a:solidFill>
                <a:latin typeface="Montserrat"/>
                <a:ea typeface="Montserrat"/>
                <a:cs typeface="Montserrat"/>
                <a:sym typeface="Montserrat"/>
              </a:rPr>
              <a:t>Raj Subramanian</a:t>
            </a:r>
            <a:r>
              <a:rPr lang="en" sz="1200">
                <a:solidFill>
                  <a:srgbClr val="5DC0FA"/>
                </a:solidFill>
                <a:latin typeface="Montserrat"/>
                <a:ea typeface="Montserrat"/>
                <a:cs typeface="Montserrat"/>
                <a:sym typeface="Montserrat"/>
              </a:rPr>
              <a:t> </a:t>
            </a:r>
            <a:r>
              <a:rPr b="1" lang="en" sz="1200">
                <a:solidFill>
                  <a:srgbClr val="5DC0FA"/>
                </a:solidFill>
                <a:latin typeface="Montserrat"/>
                <a:ea typeface="Montserrat"/>
                <a:cs typeface="Montserrat"/>
                <a:sym typeface="Montserrat"/>
              </a:rPr>
              <a:t>raj@testim.io</a:t>
            </a:r>
            <a:endParaRPr b="1" sz="1200">
              <a:solidFill>
                <a:srgbClr val="5DC0FA"/>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46484B"/>
              </a:solidFill>
              <a:latin typeface="Montserrat"/>
              <a:ea typeface="Montserrat"/>
              <a:cs typeface="Montserrat"/>
              <a:sym typeface="Montserrat"/>
            </a:endParaRPr>
          </a:p>
        </p:txBody>
      </p:sp>
      <p:sp>
        <p:nvSpPr>
          <p:cNvPr id="69" name="Google Shape;69;p19"/>
          <p:cNvSpPr txBox="1"/>
          <p:nvPr/>
        </p:nvSpPr>
        <p:spPr>
          <a:xfrm>
            <a:off x="5358625" y="2121811"/>
            <a:ext cx="3426900" cy="56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SzPts val="1100"/>
              <a:buNone/>
            </a:pPr>
            <a:r>
              <a:rPr b="1" lang="en" sz="3000">
                <a:solidFill>
                  <a:srgbClr val="46484B"/>
                </a:solidFill>
                <a:latin typeface="Passion One"/>
                <a:ea typeface="Passion One"/>
                <a:cs typeface="Passion One"/>
                <a:sym typeface="Passion One"/>
              </a:rPr>
              <a:t>TRANSFORMING </a:t>
            </a:r>
            <a:endParaRPr b="1" sz="3000">
              <a:solidFill>
                <a:srgbClr val="46484B"/>
              </a:solidFill>
              <a:latin typeface="Passion One"/>
              <a:ea typeface="Passion One"/>
              <a:cs typeface="Passion One"/>
              <a:sym typeface="Passion One"/>
            </a:endParaRPr>
          </a:p>
        </p:txBody>
      </p:sp>
      <p:sp>
        <p:nvSpPr>
          <p:cNvPr id="70" name="Google Shape;70;p19"/>
          <p:cNvSpPr txBox="1"/>
          <p:nvPr/>
        </p:nvSpPr>
        <p:spPr>
          <a:xfrm>
            <a:off x="5358625" y="2483563"/>
            <a:ext cx="3426900" cy="56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SzPts val="1100"/>
              <a:buNone/>
            </a:pPr>
            <a:r>
              <a:rPr b="1" lang="en" sz="3000">
                <a:solidFill>
                  <a:srgbClr val="46484B"/>
                </a:solidFill>
                <a:latin typeface="Passion One"/>
                <a:ea typeface="Passion One"/>
                <a:cs typeface="Passion One"/>
                <a:sym typeface="Passion One"/>
              </a:rPr>
              <a:t>SOFTWARE TESTING </a:t>
            </a:r>
            <a:endParaRPr b="1" sz="3000">
              <a:solidFill>
                <a:srgbClr val="46484B"/>
              </a:solidFill>
              <a:latin typeface="Passion One"/>
              <a:ea typeface="Passion One"/>
              <a:cs typeface="Passion One"/>
              <a:sym typeface="Passion On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8"/>
          <p:cNvSpPr txBox="1"/>
          <p:nvPr>
            <p:ph type="title"/>
          </p:nvPr>
        </p:nvSpPr>
        <p:spPr>
          <a:xfrm>
            <a:off x="761325" y="400804"/>
            <a:ext cx="4098000" cy="441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Font typeface="Arial"/>
              <a:buNone/>
            </a:pPr>
            <a:r>
              <a:rPr lang="en" sz="3000">
                <a:solidFill>
                  <a:srgbClr val="D9D9D9"/>
                </a:solidFill>
                <a:latin typeface="Passion One"/>
                <a:ea typeface="Passion One"/>
                <a:cs typeface="Passion One"/>
                <a:sym typeface="Passion One"/>
              </a:rPr>
              <a:t>THE CHALLENGE:</a:t>
            </a:r>
            <a:endParaRPr i="0" sz="3000" u="none" cap="none" strike="noStrike">
              <a:solidFill>
                <a:srgbClr val="D9D9D9"/>
              </a:solidFill>
              <a:latin typeface="Passion One"/>
              <a:ea typeface="Passion One"/>
              <a:cs typeface="Passion One"/>
              <a:sym typeface="Passion One"/>
            </a:endParaRPr>
          </a:p>
        </p:txBody>
      </p:sp>
      <p:sp>
        <p:nvSpPr>
          <p:cNvPr id="254" name="Google Shape;254;p28"/>
          <p:cNvSpPr txBox="1"/>
          <p:nvPr>
            <p:ph idx="2" type="title"/>
          </p:nvPr>
        </p:nvSpPr>
        <p:spPr>
          <a:xfrm>
            <a:off x="783025" y="379275"/>
            <a:ext cx="3082200" cy="441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Font typeface="Arial"/>
              <a:buNone/>
            </a:pPr>
            <a:r>
              <a:rPr lang="en" sz="3000">
                <a:solidFill>
                  <a:srgbClr val="46484B"/>
                </a:solidFill>
                <a:latin typeface="Passion One"/>
                <a:ea typeface="Passion One"/>
                <a:cs typeface="Passion One"/>
                <a:sym typeface="Passion One"/>
              </a:rPr>
              <a:t>THE CHALLENGE:</a:t>
            </a:r>
            <a:endParaRPr i="0" sz="3000" u="none" cap="none" strike="noStrike">
              <a:solidFill>
                <a:srgbClr val="46484B"/>
              </a:solidFill>
              <a:latin typeface="Passion One"/>
              <a:ea typeface="Passion One"/>
              <a:cs typeface="Passion One"/>
              <a:sym typeface="Passion One"/>
            </a:endParaRPr>
          </a:p>
        </p:txBody>
      </p:sp>
      <p:pic>
        <p:nvPicPr>
          <p:cNvPr id="255" name="Google Shape;255;p28"/>
          <p:cNvPicPr preferRelativeResize="0"/>
          <p:nvPr/>
        </p:nvPicPr>
        <p:blipFill rotWithShape="1">
          <a:blip r:embed="rId3">
            <a:alphaModFix amt="50000"/>
          </a:blip>
          <a:srcRect b="0" l="0" r="0" t="0"/>
          <a:stretch/>
        </p:blipFill>
        <p:spPr>
          <a:xfrm flipH="1">
            <a:off x="1157201" y="1695427"/>
            <a:ext cx="6829599" cy="2496826"/>
          </a:xfrm>
          <a:prstGeom prst="rect">
            <a:avLst/>
          </a:prstGeom>
          <a:noFill/>
          <a:ln>
            <a:noFill/>
          </a:ln>
        </p:spPr>
      </p:pic>
      <p:sp>
        <p:nvSpPr>
          <p:cNvPr id="256" name="Google Shape;256;p28"/>
          <p:cNvSpPr txBox="1"/>
          <p:nvPr>
            <p:ph idx="1" type="body"/>
          </p:nvPr>
        </p:nvSpPr>
        <p:spPr>
          <a:xfrm>
            <a:off x="6840475" y="3720574"/>
            <a:ext cx="911400" cy="44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900">
                <a:solidFill>
                  <a:srgbClr val="9FA4AB"/>
                </a:solidFill>
                <a:latin typeface="Montserrat SemiBold"/>
                <a:ea typeface="Montserrat SemiBold"/>
                <a:cs typeface="Montserrat SemiBold"/>
                <a:sym typeface="Montserrat SemiBold"/>
              </a:rPr>
              <a:t>Innovators </a:t>
            </a:r>
            <a:r>
              <a:rPr lang="en" sz="900">
                <a:solidFill>
                  <a:srgbClr val="9FA4AB"/>
                </a:solidFill>
                <a:latin typeface="Montserrat ExtraBold"/>
                <a:ea typeface="Montserrat ExtraBold"/>
                <a:cs typeface="Montserrat ExtraBold"/>
                <a:sym typeface="Montserrat ExtraBold"/>
              </a:rPr>
              <a:t>2.5%</a:t>
            </a:r>
            <a:endParaRPr sz="900">
              <a:solidFill>
                <a:srgbClr val="9FA4AB"/>
              </a:solidFill>
              <a:latin typeface="Montserrat ExtraBold"/>
              <a:ea typeface="Montserrat ExtraBold"/>
              <a:cs typeface="Montserrat ExtraBold"/>
              <a:sym typeface="Montserrat ExtraBold"/>
            </a:endParaRPr>
          </a:p>
        </p:txBody>
      </p:sp>
      <p:sp>
        <p:nvSpPr>
          <p:cNvPr id="257" name="Google Shape;257;p28"/>
          <p:cNvSpPr txBox="1"/>
          <p:nvPr>
            <p:ph idx="3" type="body"/>
          </p:nvPr>
        </p:nvSpPr>
        <p:spPr>
          <a:xfrm>
            <a:off x="5992969" y="3652190"/>
            <a:ext cx="770700" cy="44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900">
                <a:solidFill>
                  <a:srgbClr val="9FA4AB"/>
                </a:solidFill>
                <a:latin typeface="Montserrat SemiBold"/>
                <a:ea typeface="Montserrat SemiBold"/>
                <a:cs typeface="Montserrat SemiBold"/>
                <a:sym typeface="Montserrat SemiBold"/>
              </a:rPr>
              <a:t>Early Adopters </a:t>
            </a:r>
            <a:r>
              <a:rPr lang="en" sz="900">
                <a:solidFill>
                  <a:srgbClr val="9FA4AB"/>
                </a:solidFill>
                <a:latin typeface="Montserrat ExtraBold"/>
                <a:ea typeface="Montserrat ExtraBold"/>
                <a:cs typeface="Montserrat ExtraBold"/>
                <a:sym typeface="Montserrat ExtraBold"/>
              </a:rPr>
              <a:t>13.5%</a:t>
            </a:r>
            <a:endParaRPr sz="900">
              <a:solidFill>
                <a:srgbClr val="9FA4AB"/>
              </a:solidFill>
              <a:latin typeface="Montserrat ExtraBold"/>
              <a:ea typeface="Montserrat ExtraBold"/>
              <a:cs typeface="Montserrat ExtraBold"/>
              <a:sym typeface="Montserrat ExtraBold"/>
            </a:endParaRPr>
          </a:p>
        </p:txBody>
      </p:sp>
      <p:sp>
        <p:nvSpPr>
          <p:cNvPr id="258" name="Google Shape;258;p28"/>
          <p:cNvSpPr txBox="1"/>
          <p:nvPr>
            <p:ph idx="4" type="body"/>
          </p:nvPr>
        </p:nvSpPr>
        <p:spPr>
          <a:xfrm>
            <a:off x="4644963" y="3652190"/>
            <a:ext cx="770700" cy="44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900">
                <a:solidFill>
                  <a:srgbClr val="9FA4AB"/>
                </a:solidFill>
                <a:latin typeface="Montserrat SemiBold"/>
                <a:ea typeface="Montserrat SemiBold"/>
                <a:cs typeface="Montserrat SemiBold"/>
                <a:sym typeface="Montserrat SemiBold"/>
              </a:rPr>
              <a:t>Early Majority </a:t>
            </a:r>
            <a:r>
              <a:rPr lang="en" sz="900">
                <a:solidFill>
                  <a:srgbClr val="9FA4AB"/>
                </a:solidFill>
                <a:latin typeface="Montserrat ExtraBold"/>
                <a:ea typeface="Montserrat ExtraBold"/>
                <a:cs typeface="Montserrat ExtraBold"/>
                <a:sym typeface="Montserrat ExtraBold"/>
              </a:rPr>
              <a:t>34%</a:t>
            </a:r>
            <a:endParaRPr sz="900">
              <a:solidFill>
                <a:srgbClr val="9FA4AB"/>
              </a:solidFill>
              <a:latin typeface="Montserrat ExtraBold"/>
              <a:ea typeface="Montserrat ExtraBold"/>
              <a:cs typeface="Montserrat ExtraBold"/>
              <a:sym typeface="Montserrat ExtraBold"/>
            </a:endParaRPr>
          </a:p>
        </p:txBody>
      </p:sp>
      <p:sp>
        <p:nvSpPr>
          <p:cNvPr id="259" name="Google Shape;259;p28"/>
          <p:cNvSpPr txBox="1"/>
          <p:nvPr>
            <p:ph idx="5" type="body"/>
          </p:nvPr>
        </p:nvSpPr>
        <p:spPr>
          <a:xfrm>
            <a:off x="3449366" y="3652190"/>
            <a:ext cx="770700" cy="44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900">
                <a:solidFill>
                  <a:srgbClr val="9FA4AB"/>
                </a:solidFill>
                <a:latin typeface="Montserrat SemiBold"/>
                <a:ea typeface="Montserrat SemiBold"/>
                <a:cs typeface="Montserrat SemiBold"/>
                <a:sym typeface="Montserrat SemiBold"/>
              </a:rPr>
              <a:t>Late Majority </a:t>
            </a:r>
            <a:r>
              <a:rPr lang="en" sz="900">
                <a:solidFill>
                  <a:srgbClr val="9FA4AB"/>
                </a:solidFill>
                <a:latin typeface="Montserrat ExtraBold"/>
                <a:ea typeface="Montserrat ExtraBold"/>
                <a:cs typeface="Montserrat ExtraBold"/>
                <a:sym typeface="Montserrat ExtraBold"/>
              </a:rPr>
              <a:t>34%</a:t>
            </a:r>
            <a:endParaRPr sz="900">
              <a:solidFill>
                <a:srgbClr val="9FA4AB"/>
              </a:solidFill>
              <a:latin typeface="Montserrat ExtraBold"/>
              <a:ea typeface="Montserrat ExtraBold"/>
              <a:cs typeface="Montserrat ExtraBold"/>
              <a:sym typeface="Montserrat ExtraBold"/>
            </a:endParaRPr>
          </a:p>
        </p:txBody>
      </p:sp>
      <p:sp>
        <p:nvSpPr>
          <p:cNvPr id="260" name="Google Shape;260;p28"/>
          <p:cNvSpPr txBox="1"/>
          <p:nvPr>
            <p:ph idx="6" type="body"/>
          </p:nvPr>
        </p:nvSpPr>
        <p:spPr>
          <a:xfrm>
            <a:off x="1694652" y="3715690"/>
            <a:ext cx="770700" cy="44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900">
                <a:solidFill>
                  <a:srgbClr val="9FA4AB"/>
                </a:solidFill>
                <a:latin typeface="Montserrat SemiBold"/>
                <a:ea typeface="Montserrat SemiBold"/>
                <a:cs typeface="Montserrat SemiBold"/>
                <a:sym typeface="Montserrat SemiBold"/>
              </a:rPr>
              <a:t>Laggards </a:t>
            </a:r>
            <a:r>
              <a:rPr lang="en" sz="900">
                <a:solidFill>
                  <a:srgbClr val="9FA4AB"/>
                </a:solidFill>
                <a:latin typeface="Montserrat ExtraBold"/>
                <a:ea typeface="Montserrat ExtraBold"/>
                <a:cs typeface="Montserrat ExtraBold"/>
                <a:sym typeface="Montserrat ExtraBold"/>
              </a:rPr>
              <a:t>34%</a:t>
            </a:r>
            <a:endParaRPr sz="900">
              <a:solidFill>
                <a:srgbClr val="9FA4AB"/>
              </a:solidFill>
              <a:latin typeface="Montserrat ExtraBold"/>
              <a:ea typeface="Montserrat ExtraBold"/>
              <a:cs typeface="Montserrat ExtraBold"/>
              <a:sym typeface="Montserrat ExtraBold"/>
            </a:endParaRPr>
          </a:p>
        </p:txBody>
      </p:sp>
      <p:sp>
        <p:nvSpPr>
          <p:cNvPr id="261" name="Google Shape;261;p28"/>
          <p:cNvSpPr txBox="1"/>
          <p:nvPr>
            <p:ph idx="7" type="body"/>
          </p:nvPr>
        </p:nvSpPr>
        <p:spPr>
          <a:xfrm>
            <a:off x="4607847" y="4195025"/>
            <a:ext cx="846000" cy="44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rgbClr val="9FA4AB"/>
                </a:solidFill>
                <a:latin typeface="Montserrat ExtraBold"/>
                <a:ea typeface="Montserrat ExtraBold"/>
                <a:cs typeface="Montserrat ExtraBold"/>
                <a:sym typeface="Montserrat ExtraBold"/>
              </a:rPr>
              <a:t>Every two weeks</a:t>
            </a:r>
            <a:endParaRPr sz="900">
              <a:solidFill>
                <a:srgbClr val="9FA4AB"/>
              </a:solidFill>
              <a:latin typeface="Montserrat SemiBold"/>
              <a:ea typeface="Montserrat SemiBold"/>
              <a:cs typeface="Montserrat SemiBold"/>
              <a:sym typeface="Montserrat SemiBold"/>
            </a:endParaRPr>
          </a:p>
        </p:txBody>
      </p:sp>
      <p:sp>
        <p:nvSpPr>
          <p:cNvPr id="262" name="Google Shape;262;p28"/>
          <p:cNvSpPr txBox="1"/>
          <p:nvPr>
            <p:ph idx="8" type="body"/>
          </p:nvPr>
        </p:nvSpPr>
        <p:spPr>
          <a:xfrm>
            <a:off x="5970799" y="4195018"/>
            <a:ext cx="770700" cy="44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rgbClr val="9FA4AB"/>
                </a:solidFill>
                <a:latin typeface="Montserrat ExtraBold"/>
                <a:ea typeface="Montserrat ExtraBold"/>
                <a:cs typeface="Montserrat ExtraBold"/>
                <a:sym typeface="Montserrat ExtraBold"/>
              </a:rPr>
              <a:t>Every day</a:t>
            </a:r>
            <a:endParaRPr sz="900">
              <a:solidFill>
                <a:srgbClr val="9FA4AB"/>
              </a:solidFill>
              <a:latin typeface="Montserrat SemiBold"/>
              <a:ea typeface="Montserrat SemiBold"/>
              <a:cs typeface="Montserrat SemiBold"/>
              <a:sym typeface="Montserrat SemiBold"/>
            </a:endParaRPr>
          </a:p>
        </p:txBody>
      </p:sp>
      <p:sp>
        <p:nvSpPr>
          <p:cNvPr id="263" name="Google Shape;263;p28"/>
          <p:cNvSpPr txBox="1"/>
          <p:nvPr>
            <p:ph idx="9" type="body"/>
          </p:nvPr>
        </p:nvSpPr>
        <p:spPr>
          <a:xfrm>
            <a:off x="6910827" y="4195018"/>
            <a:ext cx="770700" cy="44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rgbClr val="9FA4AB"/>
                </a:solidFill>
                <a:latin typeface="Montserrat ExtraBold"/>
                <a:ea typeface="Montserrat ExtraBold"/>
                <a:cs typeface="Montserrat ExtraBold"/>
                <a:sym typeface="Montserrat ExtraBold"/>
              </a:rPr>
              <a:t>5 times </a:t>
            </a:r>
            <a:endParaRPr sz="900">
              <a:solidFill>
                <a:srgbClr val="9FA4AB"/>
              </a:solidFill>
              <a:latin typeface="Montserrat ExtraBold"/>
              <a:ea typeface="Montserrat ExtraBold"/>
              <a:cs typeface="Montserrat ExtraBold"/>
              <a:sym typeface="Montserrat ExtraBold"/>
            </a:endParaRPr>
          </a:p>
          <a:p>
            <a:pPr indent="0" lvl="0" marL="0" rtl="0" algn="ctr">
              <a:spcBef>
                <a:spcPts val="0"/>
              </a:spcBef>
              <a:spcAft>
                <a:spcPts val="0"/>
              </a:spcAft>
              <a:buClr>
                <a:schemeClr val="dk1"/>
              </a:buClr>
              <a:buSzPts val="1100"/>
              <a:buFont typeface="Arial"/>
              <a:buNone/>
            </a:pPr>
            <a:r>
              <a:rPr lang="en" sz="900">
                <a:solidFill>
                  <a:srgbClr val="9FA4AB"/>
                </a:solidFill>
                <a:latin typeface="Montserrat ExtraBold"/>
                <a:ea typeface="Montserrat ExtraBold"/>
                <a:cs typeface="Montserrat ExtraBold"/>
                <a:sym typeface="Montserrat ExtraBold"/>
              </a:rPr>
              <a:t>a day</a:t>
            </a:r>
            <a:endParaRPr sz="900">
              <a:solidFill>
                <a:srgbClr val="9FA4AB"/>
              </a:solidFill>
              <a:latin typeface="Montserrat SemiBold"/>
              <a:ea typeface="Montserrat SemiBold"/>
              <a:cs typeface="Montserrat SemiBold"/>
              <a:sym typeface="Montserrat SemiBold"/>
            </a:endParaRPr>
          </a:p>
        </p:txBody>
      </p:sp>
      <p:sp>
        <p:nvSpPr>
          <p:cNvPr id="264" name="Google Shape;264;p28"/>
          <p:cNvSpPr txBox="1"/>
          <p:nvPr>
            <p:ph idx="13" type="body"/>
          </p:nvPr>
        </p:nvSpPr>
        <p:spPr>
          <a:xfrm>
            <a:off x="1579350" y="4195018"/>
            <a:ext cx="911400" cy="44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900">
                <a:solidFill>
                  <a:srgbClr val="9FA4AB"/>
                </a:solidFill>
                <a:latin typeface="Montserrat ExtraBold"/>
                <a:ea typeface="Montserrat ExtraBold"/>
                <a:cs typeface="Montserrat ExtraBold"/>
                <a:sym typeface="Montserrat ExtraBold"/>
              </a:rPr>
              <a:t>Every 6 month</a:t>
            </a:r>
            <a:endParaRPr sz="900">
              <a:solidFill>
                <a:srgbClr val="9FA4AB"/>
              </a:solidFill>
              <a:latin typeface="Montserrat ExtraBold"/>
              <a:ea typeface="Montserrat ExtraBold"/>
              <a:cs typeface="Montserrat ExtraBold"/>
              <a:sym typeface="Montserrat ExtraBold"/>
            </a:endParaRPr>
          </a:p>
        </p:txBody>
      </p:sp>
      <p:sp>
        <p:nvSpPr>
          <p:cNvPr id="265" name="Google Shape;265;p28"/>
          <p:cNvSpPr txBox="1"/>
          <p:nvPr>
            <p:ph idx="14" type="body"/>
          </p:nvPr>
        </p:nvSpPr>
        <p:spPr>
          <a:xfrm>
            <a:off x="3365337" y="4195018"/>
            <a:ext cx="911400" cy="44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900">
                <a:solidFill>
                  <a:srgbClr val="9FA4AB"/>
                </a:solidFill>
                <a:latin typeface="Montserrat ExtraBold"/>
                <a:ea typeface="Montserrat ExtraBold"/>
                <a:cs typeface="Montserrat ExtraBold"/>
                <a:sym typeface="Montserrat ExtraBold"/>
              </a:rPr>
              <a:t>Every month</a:t>
            </a:r>
            <a:endParaRPr sz="900">
              <a:solidFill>
                <a:srgbClr val="9FA4AB"/>
              </a:solidFill>
              <a:latin typeface="Montserrat ExtraBold"/>
              <a:ea typeface="Montserrat ExtraBold"/>
              <a:cs typeface="Montserrat ExtraBold"/>
              <a:sym typeface="Montserrat ExtraBold"/>
            </a:endParaRPr>
          </a:p>
        </p:txBody>
      </p:sp>
      <p:sp>
        <p:nvSpPr>
          <p:cNvPr id="266" name="Google Shape;266;p28"/>
          <p:cNvSpPr txBox="1"/>
          <p:nvPr>
            <p:ph idx="15" type="body"/>
          </p:nvPr>
        </p:nvSpPr>
        <p:spPr>
          <a:xfrm>
            <a:off x="5680736" y="2428707"/>
            <a:ext cx="770700" cy="258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900">
                <a:solidFill>
                  <a:srgbClr val="9FA4AB"/>
                </a:solidFill>
                <a:latin typeface="Montserrat SemiBold"/>
                <a:ea typeface="Montserrat SemiBold"/>
                <a:cs typeface="Montserrat SemiBold"/>
                <a:sym typeface="Montserrat SemiBold"/>
              </a:rPr>
              <a:t>Chasm</a:t>
            </a:r>
            <a:endParaRPr sz="900">
              <a:solidFill>
                <a:srgbClr val="9FA4AB"/>
              </a:solidFill>
              <a:latin typeface="Montserrat SemiBold"/>
              <a:ea typeface="Montserrat SemiBold"/>
              <a:cs typeface="Montserrat SemiBold"/>
              <a:sym typeface="Montserrat SemiBold"/>
            </a:endParaRPr>
          </a:p>
        </p:txBody>
      </p:sp>
      <p:sp>
        <p:nvSpPr>
          <p:cNvPr id="267" name="Google Shape;267;p28"/>
          <p:cNvSpPr/>
          <p:nvPr/>
        </p:nvSpPr>
        <p:spPr>
          <a:xfrm>
            <a:off x="569743" y="502361"/>
            <a:ext cx="95400" cy="660600"/>
          </a:xfrm>
          <a:prstGeom prst="rect">
            <a:avLst/>
          </a:prstGeom>
          <a:solidFill>
            <a:srgbClr val="5DC0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8"/>
          <p:cNvSpPr txBox="1"/>
          <p:nvPr>
            <p:ph idx="16" type="title"/>
          </p:nvPr>
        </p:nvSpPr>
        <p:spPr>
          <a:xfrm>
            <a:off x="761325" y="722904"/>
            <a:ext cx="4098000" cy="441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Font typeface="Arial"/>
              <a:buNone/>
            </a:pPr>
            <a:r>
              <a:rPr lang="en" sz="3000">
                <a:solidFill>
                  <a:srgbClr val="D9D9D9"/>
                </a:solidFill>
                <a:latin typeface="Passion One"/>
                <a:ea typeface="Passion One"/>
                <a:cs typeface="Passion One"/>
                <a:sym typeface="Passion One"/>
              </a:rPr>
              <a:t>#2 AUTHORING</a:t>
            </a:r>
            <a:endParaRPr i="0" sz="3000" u="none" cap="none" strike="noStrike">
              <a:solidFill>
                <a:srgbClr val="D9D9D9"/>
              </a:solidFill>
              <a:latin typeface="Passion One"/>
              <a:ea typeface="Passion One"/>
              <a:cs typeface="Passion One"/>
              <a:sym typeface="Passion One"/>
            </a:endParaRPr>
          </a:p>
        </p:txBody>
      </p:sp>
      <p:sp>
        <p:nvSpPr>
          <p:cNvPr id="269" name="Google Shape;269;p28"/>
          <p:cNvSpPr txBox="1"/>
          <p:nvPr>
            <p:ph idx="17" type="title"/>
          </p:nvPr>
        </p:nvSpPr>
        <p:spPr>
          <a:xfrm>
            <a:off x="783025" y="701383"/>
            <a:ext cx="3363900" cy="441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Font typeface="Arial"/>
              <a:buNone/>
            </a:pPr>
            <a:r>
              <a:rPr lang="en" sz="3000">
                <a:solidFill>
                  <a:schemeClr val="accent1"/>
                </a:solidFill>
                <a:latin typeface="Passion One"/>
                <a:ea typeface="Passion One"/>
                <a:cs typeface="Passion One"/>
                <a:sym typeface="Passion One"/>
              </a:rPr>
              <a:t>#2 AUTHORING</a:t>
            </a:r>
            <a:endParaRPr i="0" sz="3000" u="none" cap="none" strike="noStrike">
              <a:solidFill>
                <a:srgbClr val="46484B"/>
              </a:solidFill>
              <a:latin typeface="Passion One"/>
              <a:ea typeface="Passion One"/>
              <a:cs typeface="Passion One"/>
              <a:sym typeface="Passion One"/>
            </a:endParaRPr>
          </a:p>
        </p:txBody>
      </p:sp>
      <p:sp>
        <p:nvSpPr>
          <p:cNvPr id="270" name="Google Shape;270;p28"/>
          <p:cNvSpPr txBox="1"/>
          <p:nvPr>
            <p:ph idx="18" type="body"/>
          </p:nvPr>
        </p:nvSpPr>
        <p:spPr>
          <a:xfrm>
            <a:off x="2708936" y="2428707"/>
            <a:ext cx="770700" cy="258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900">
                <a:solidFill>
                  <a:srgbClr val="657786"/>
                </a:solidFill>
                <a:latin typeface="Montserrat SemiBold"/>
                <a:ea typeface="Montserrat SemiBold"/>
                <a:cs typeface="Montserrat SemiBold"/>
                <a:sym typeface="Montserrat SemiBold"/>
              </a:rPr>
              <a:t>Chasm</a:t>
            </a:r>
            <a:endParaRPr sz="900">
              <a:solidFill>
                <a:srgbClr val="657786"/>
              </a:solidFill>
              <a:latin typeface="Montserrat SemiBold"/>
              <a:ea typeface="Montserrat SemiBold"/>
              <a:cs typeface="Montserrat SemiBold"/>
              <a:sym typeface="Montserrat SemiBold"/>
            </a:endParaRPr>
          </a:p>
        </p:txBody>
      </p:sp>
      <p:sp>
        <p:nvSpPr>
          <p:cNvPr id="271" name="Google Shape;271;p28"/>
          <p:cNvSpPr/>
          <p:nvPr/>
        </p:nvSpPr>
        <p:spPr>
          <a:xfrm>
            <a:off x="1694075" y="1315304"/>
            <a:ext cx="4946400" cy="248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 name="Google Shape;272;p28"/>
          <p:cNvGrpSpPr/>
          <p:nvPr/>
        </p:nvGrpSpPr>
        <p:grpSpPr>
          <a:xfrm>
            <a:off x="7965794" y="4767155"/>
            <a:ext cx="1186346" cy="414300"/>
            <a:chOff x="7891653" y="4711550"/>
            <a:chExt cx="1186346" cy="414300"/>
          </a:xfrm>
        </p:grpSpPr>
        <p:pic>
          <p:nvPicPr>
            <p:cNvPr id="273" name="Google Shape;273;p28"/>
            <p:cNvPicPr preferRelativeResize="0"/>
            <p:nvPr/>
          </p:nvPicPr>
          <p:blipFill>
            <a:blip r:embed="rId4">
              <a:alphaModFix/>
            </a:blip>
            <a:stretch>
              <a:fillRect/>
            </a:stretch>
          </p:blipFill>
          <p:spPr>
            <a:xfrm>
              <a:off x="7891653" y="4749699"/>
              <a:ext cx="197675" cy="197675"/>
            </a:xfrm>
            <a:prstGeom prst="rect">
              <a:avLst/>
            </a:prstGeom>
            <a:noFill/>
            <a:ln>
              <a:noFill/>
            </a:ln>
          </p:spPr>
        </p:pic>
        <p:sp>
          <p:nvSpPr>
            <p:cNvPr id="274" name="Google Shape;274;p28"/>
            <p:cNvSpPr txBox="1"/>
            <p:nvPr/>
          </p:nvSpPr>
          <p:spPr>
            <a:xfrm>
              <a:off x="8059499" y="4711550"/>
              <a:ext cx="1018500" cy="41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888888"/>
                  </a:solidFill>
                  <a:latin typeface="Montserrat"/>
                  <a:ea typeface="Montserrat"/>
                  <a:cs typeface="Montserrat"/>
                  <a:sym typeface="Montserrat"/>
                </a:rPr>
                <a:t>www.testim.io</a:t>
              </a:r>
              <a:endParaRPr b="1" sz="800">
                <a:solidFill>
                  <a:srgbClr val="888888"/>
                </a:solidFill>
                <a:latin typeface="Montserrat"/>
                <a:ea typeface="Montserrat"/>
                <a:cs typeface="Montserrat"/>
                <a:sym typeface="Montserrat"/>
              </a:endParaRPr>
            </a:p>
            <a:p>
              <a:pPr indent="0" lvl="0" marL="0" rtl="0" algn="l">
                <a:spcBef>
                  <a:spcPts val="0"/>
                </a:spcBef>
                <a:spcAft>
                  <a:spcPts val="0"/>
                </a:spcAft>
                <a:buNone/>
              </a:pPr>
              <a:r>
                <a:t/>
              </a:r>
              <a:endParaRPr b="1" sz="1000">
                <a:solidFill>
                  <a:srgbClr val="46484B"/>
                </a:solidFill>
                <a:latin typeface="Open Sans"/>
                <a:ea typeface="Open Sans"/>
                <a:cs typeface="Open Sans"/>
                <a:sym typeface="Open Sans"/>
              </a:endParaRPr>
            </a:p>
          </p:txBody>
        </p:sp>
      </p:grpSp>
      <p:pic>
        <p:nvPicPr>
          <p:cNvPr id="275" name="Google Shape;275;p28"/>
          <p:cNvPicPr preferRelativeResize="0"/>
          <p:nvPr/>
        </p:nvPicPr>
        <p:blipFill>
          <a:blip r:embed="rId5">
            <a:alphaModFix/>
          </a:blip>
          <a:stretch>
            <a:fillRect/>
          </a:stretch>
        </p:blipFill>
        <p:spPr>
          <a:xfrm>
            <a:off x="1026436" y="1847663"/>
            <a:ext cx="1255218" cy="1192612"/>
          </a:xfrm>
          <a:prstGeom prst="rect">
            <a:avLst/>
          </a:prstGeom>
          <a:noFill/>
          <a:ln>
            <a:noFill/>
          </a:ln>
        </p:spPr>
      </p:pic>
      <p:pic>
        <p:nvPicPr>
          <p:cNvPr id="276" name="Google Shape;276;p28"/>
          <p:cNvPicPr preferRelativeResize="0"/>
          <p:nvPr/>
        </p:nvPicPr>
        <p:blipFill>
          <a:blip r:embed="rId6">
            <a:alphaModFix/>
          </a:blip>
          <a:stretch>
            <a:fillRect/>
          </a:stretch>
        </p:blipFill>
        <p:spPr>
          <a:xfrm>
            <a:off x="2599444" y="1977639"/>
            <a:ext cx="1060625" cy="1060625"/>
          </a:xfrm>
          <a:prstGeom prst="rect">
            <a:avLst/>
          </a:prstGeom>
          <a:noFill/>
          <a:ln>
            <a:noFill/>
          </a:ln>
        </p:spPr>
      </p:pic>
      <p:pic>
        <p:nvPicPr>
          <p:cNvPr id="277" name="Google Shape;277;p28"/>
          <p:cNvPicPr preferRelativeResize="0"/>
          <p:nvPr/>
        </p:nvPicPr>
        <p:blipFill>
          <a:blip r:embed="rId7">
            <a:alphaModFix/>
          </a:blip>
          <a:stretch>
            <a:fillRect/>
          </a:stretch>
        </p:blipFill>
        <p:spPr>
          <a:xfrm>
            <a:off x="3418628" y="2781849"/>
            <a:ext cx="446606" cy="441600"/>
          </a:xfrm>
          <a:prstGeom prst="rect">
            <a:avLst/>
          </a:prstGeom>
          <a:noFill/>
          <a:ln>
            <a:noFill/>
          </a:ln>
        </p:spPr>
      </p:pic>
      <p:pic>
        <p:nvPicPr>
          <p:cNvPr id="278" name="Google Shape;278;p28"/>
          <p:cNvPicPr preferRelativeResize="0"/>
          <p:nvPr/>
        </p:nvPicPr>
        <p:blipFill rotWithShape="1">
          <a:blip r:embed="rId8">
            <a:alphaModFix/>
          </a:blip>
          <a:srcRect b="288" l="0" r="0" t="278"/>
          <a:stretch/>
        </p:blipFill>
        <p:spPr>
          <a:xfrm>
            <a:off x="1967153" y="2781849"/>
            <a:ext cx="446606" cy="441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9"/>
          <p:cNvSpPr txBox="1"/>
          <p:nvPr>
            <p:ph type="title"/>
          </p:nvPr>
        </p:nvSpPr>
        <p:spPr>
          <a:xfrm>
            <a:off x="761325" y="722904"/>
            <a:ext cx="4098000" cy="441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Font typeface="Arial"/>
              <a:buNone/>
            </a:pPr>
            <a:r>
              <a:rPr lang="en" sz="3000">
                <a:solidFill>
                  <a:srgbClr val="D9D9D9"/>
                </a:solidFill>
                <a:latin typeface="Passion One"/>
                <a:ea typeface="Passion One"/>
                <a:cs typeface="Passion One"/>
                <a:sym typeface="Passion One"/>
              </a:rPr>
              <a:t>#3 INITIALIZATION</a:t>
            </a:r>
            <a:endParaRPr i="0" sz="3000" u="none" cap="none" strike="noStrike">
              <a:solidFill>
                <a:srgbClr val="D9D9D9"/>
              </a:solidFill>
              <a:latin typeface="Passion One"/>
              <a:ea typeface="Passion One"/>
              <a:cs typeface="Passion One"/>
              <a:sym typeface="Passion One"/>
            </a:endParaRPr>
          </a:p>
        </p:txBody>
      </p:sp>
      <p:pic>
        <p:nvPicPr>
          <p:cNvPr id="284" name="Google Shape;284;p29"/>
          <p:cNvPicPr preferRelativeResize="0"/>
          <p:nvPr/>
        </p:nvPicPr>
        <p:blipFill rotWithShape="1">
          <a:blip r:embed="rId3">
            <a:alphaModFix amt="50000"/>
          </a:blip>
          <a:srcRect b="0" l="0" r="0" t="0"/>
          <a:stretch/>
        </p:blipFill>
        <p:spPr>
          <a:xfrm flipH="1">
            <a:off x="1157201" y="1695427"/>
            <a:ext cx="6829599" cy="2496826"/>
          </a:xfrm>
          <a:prstGeom prst="rect">
            <a:avLst/>
          </a:prstGeom>
          <a:noFill/>
          <a:ln>
            <a:noFill/>
          </a:ln>
        </p:spPr>
      </p:pic>
      <p:sp>
        <p:nvSpPr>
          <p:cNvPr id="285" name="Google Shape;285;p29"/>
          <p:cNvSpPr txBox="1"/>
          <p:nvPr>
            <p:ph idx="1" type="body"/>
          </p:nvPr>
        </p:nvSpPr>
        <p:spPr>
          <a:xfrm>
            <a:off x="6840475" y="3720574"/>
            <a:ext cx="911400" cy="44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900">
                <a:solidFill>
                  <a:srgbClr val="9FA4AB"/>
                </a:solidFill>
                <a:latin typeface="Montserrat SemiBold"/>
                <a:ea typeface="Montserrat SemiBold"/>
                <a:cs typeface="Montserrat SemiBold"/>
                <a:sym typeface="Montserrat SemiBold"/>
              </a:rPr>
              <a:t>Innovators </a:t>
            </a:r>
            <a:r>
              <a:rPr lang="en" sz="900">
                <a:solidFill>
                  <a:srgbClr val="9FA4AB"/>
                </a:solidFill>
                <a:latin typeface="Montserrat ExtraBold"/>
                <a:ea typeface="Montserrat ExtraBold"/>
                <a:cs typeface="Montserrat ExtraBold"/>
                <a:sym typeface="Montserrat ExtraBold"/>
              </a:rPr>
              <a:t>2.5%</a:t>
            </a:r>
            <a:endParaRPr sz="900">
              <a:solidFill>
                <a:srgbClr val="9FA4AB"/>
              </a:solidFill>
              <a:latin typeface="Montserrat ExtraBold"/>
              <a:ea typeface="Montserrat ExtraBold"/>
              <a:cs typeface="Montserrat ExtraBold"/>
              <a:sym typeface="Montserrat ExtraBold"/>
            </a:endParaRPr>
          </a:p>
        </p:txBody>
      </p:sp>
      <p:sp>
        <p:nvSpPr>
          <p:cNvPr id="286" name="Google Shape;286;p29"/>
          <p:cNvSpPr txBox="1"/>
          <p:nvPr>
            <p:ph idx="2" type="body"/>
          </p:nvPr>
        </p:nvSpPr>
        <p:spPr>
          <a:xfrm>
            <a:off x="5992969" y="3652190"/>
            <a:ext cx="770700" cy="44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900">
                <a:solidFill>
                  <a:srgbClr val="9FA4AB"/>
                </a:solidFill>
                <a:latin typeface="Montserrat SemiBold"/>
                <a:ea typeface="Montserrat SemiBold"/>
                <a:cs typeface="Montserrat SemiBold"/>
                <a:sym typeface="Montserrat SemiBold"/>
              </a:rPr>
              <a:t>Early Adopters </a:t>
            </a:r>
            <a:r>
              <a:rPr lang="en" sz="900">
                <a:solidFill>
                  <a:srgbClr val="9FA4AB"/>
                </a:solidFill>
                <a:latin typeface="Montserrat ExtraBold"/>
                <a:ea typeface="Montserrat ExtraBold"/>
                <a:cs typeface="Montserrat ExtraBold"/>
                <a:sym typeface="Montserrat ExtraBold"/>
              </a:rPr>
              <a:t>13.5%</a:t>
            </a:r>
            <a:endParaRPr sz="900">
              <a:solidFill>
                <a:srgbClr val="9FA4AB"/>
              </a:solidFill>
              <a:latin typeface="Montserrat ExtraBold"/>
              <a:ea typeface="Montserrat ExtraBold"/>
              <a:cs typeface="Montserrat ExtraBold"/>
              <a:sym typeface="Montserrat ExtraBold"/>
            </a:endParaRPr>
          </a:p>
        </p:txBody>
      </p:sp>
      <p:sp>
        <p:nvSpPr>
          <p:cNvPr id="287" name="Google Shape;287;p29"/>
          <p:cNvSpPr txBox="1"/>
          <p:nvPr>
            <p:ph idx="3" type="body"/>
          </p:nvPr>
        </p:nvSpPr>
        <p:spPr>
          <a:xfrm>
            <a:off x="4644963" y="3652190"/>
            <a:ext cx="770700" cy="44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900">
                <a:solidFill>
                  <a:srgbClr val="9FA4AB"/>
                </a:solidFill>
                <a:latin typeface="Montserrat SemiBold"/>
                <a:ea typeface="Montserrat SemiBold"/>
                <a:cs typeface="Montserrat SemiBold"/>
                <a:sym typeface="Montserrat SemiBold"/>
              </a:rPr>
              <a:t>Early Majority </a:t>
            </a:r>
            <a:r>
              <a:rPr lang="en" sz="900">
                <a:solidFill>
                  <a:srgbClr val="9FA4AB"/>
                </a:solidFill>
                <a:latin typeface="Montserrat ExtraBold"/>
                <a:ea typeface="Montserrat ExtraBold"/>
                <a:cs typeface="Montserrat ExtraBold"/>
                <a:sym typeface="Montserrat ExtraBold"/>
              </a:rPr>
              <a:t>34%</a:t>
            </a:r>
            <a:endParaRPr sz="900">
              <a:solidFill>
                <a:srgbClr val="9FA4AB"/>
              </a:solidFill>
              <a:latin typeface="Montserrat ExtraBold"/>
              <a:ea typeface="Montserrat ExtraBold"/>
              <a:cs typeface="Montserrat ExtraBold"/>
              <a:sym typeface="Montserrat ExtraBold"/>
            </a:endParaRPr>
          </a:p>
        </p:txBody>
      </p:sp>
      <p:sp>
        <p:nvSpPr>
          <p:cNvPr id="288" name="Google Shape;288;p29"/>
          <p:cNvSpPr txBox="1"/>
          <p:nvPr>
            <p:ph idx="4" type="body"/>
          </p:nvPr>
        </p:nvSpPr>
        <p:spPr>
          <a:xfrm>
            <a:off x="3449366" y="3652190"/>
            <a:ext cx="770700" cy="44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900">
                <a:solidFill>
                  <a:srgbClr val="9FA4AB"/>
                </a:solidFill>
                <a:latin typeface="Montserrat SemiBold"/>
                <a:ea typeface="Montserrat SemiBold"/>
                <a:cs typeface="Montserrat SemiBold"/>
                <a:sym typeface="Montserrat SemiBold"/>
              </a:rPr>
              <a:t>Late Majority </a:t>
            </a:r>
            <a:r>
              <a:rPr lang="en" sz="900">
                <a:solidFill>
                  <a:srgbClr val="9FA4AB"/>
                </a:solidFill>
                <a:latin typeface="Montserrat ExtraBold"/>
                <a:ea typeface="Montserrat ExtraBold"/>
                <a:cs typeface="Montserrat ExtraBold"/>
                <a:sym typeface="Montserrat ExtraBold"/>
              </a:rPr>
              <a:t>34%</a:t>
            </a:r>
            <a:endParaRPr sz="900">
              <a:solidFill>
                <a:srgbClr val="9FA4AB"/>
              </a:solidFill>
              <a:latin typeface="Montserrat ExtraBold"/>
              <a:ea typeface="Montserrat ExtraBold"/>
              <a:cs typeface="Montserrat ExtraBold"/>
              <a:sym typeface="Montserrat ExtraBold"/>
            </a:endParaRPr>
          </a:p>
        </p:txBody>
      </p:sp>
      <p:sp>
        <p:nvSpPr>
          <p:cNvPr id="289" name="Google Shape;289;p29"/>
          <p:cNvSpPr txBox="1"/>
          <p:nvPr>
            <p:ph idx="5" type="body"/>
          </p:nvPr>
        </p:nvSpPr>
        <p:spPr>
          <a:xfrm>
            <a:off x="1694652" y="3715690"/>
            <a:ext cx="770700" cy="44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900">
                <a:solidFill>
                  <a:srgbClr val="9FA4AB"/>
                </a:solidFill>
                <a:latin typeface="Montserrat SemiBold"/>
                <a:ea typeface="Montserrat SemiBold"/>
                <a:cs typeface="Montserrat SemiBold"/>
                <a:sym typeface="Montserrat SemiBold"/>
              </a:rPr>
              <a:t>Laggards </a:t>
            </a:r>
            <a:r>
              <a:rPr lang="en" sz="900">
                <a:solidFill>
                  <a:srgbClr val="9FA4AB"/>
                </a:solidFill>
                <a:latin typeface="Montserrat ExtraBold"/>
                <a:ea typeface="Montserrat ExtraBold"/>
                <a:cs typeface="Montserrat ExtraBold"/>
                <a:sym typeface="Montserrat ExtraBold"/>
              </a:rPr>
              <a:t>34%</a:t>
            </a:r>
            <a:endParaRPr sz="900">
              <a:solidFill>
                <a:srgbClr val="9FA4AB"/>
              </a:solidFill>
              <a:latin typeface="Montserrat ExtraBold"/>
              <a:ea typeface="Montserrat ExtraBold"/>
              <a:cs typeface="Montserrat ExtraBold"/>
              <a:sym typeface="Montserrat ExtraBold"/>
            </a:endParaRPr>
          </a:p>
        </p:txBody>
      </p:sp>
      <p:sp>
        <p:nvSpPr>
          <p:cNvPr id="290" name="Google Shape;290;p29"/>
          <p:cNvSpPr txBox="1"/>
          <p:nvPr>
            <p:ph idx="6" type="body"/>
          </p:nvPr>
        </p:nvSpPr>
        <p:spPr>
          <a:xfrm>
            <a:off x="4607847" y="4195025"/>
            <a:ext cx="846000" cy="44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rgbClr val="9FA4AB"/>
                </a:solidFill>
                <a:latin typeface="Montserrat ExtraBold"/>
                <a:ea typeface="Montserrat ExtraBold"/>
                <a:cs typeface="Montserrat ExtraBold"/>
                <a:sym typeface="Montserrat ExtraBold"/>
              </a:rPr>
              <a:t>Every two weeks</a:t>
            </a:r>
            <a:endParaRPr sz="900">
              <a:solidFill>
                <a:srgbClr val="9FA4AB"/>
              </a:solidFill>
              <a:latin typeface="Montserrat SemiBold"/>
              <a:ea typeface="Montserrat SemiBold"/>
              <a:cs typeface="Montserrat SemiBold"/>
              <a:sym typeface="Montserrat SemiBold"/>
            </a:endParaRPr>
          </a:p>
        </p:txBody>
      </p:sp>
      <p:sp>
        <p:nvSpPr>
          <p:cNvPr id="291" name="Google Shape;291;p29"/>
          <p:cNvSpPr txBox="1"/>
          <p:nvPr>
            <p:ph idx="7" type="body"/>
          </p:nvPr>
        </p:nvSpPr>
        <p:spPr>
          <a:xfrm>
            <a:off x="5970799" y="4195018"/>
            <a:ext cx="770700" cy="44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rgbClr val="9FA4AB"/>
                </a:solidFill>
                <a:latin typeface="Montserrat ExtraBold"/>
                <a:ea typeface="Montserrat ExtraBold"/>
                <a:cs typeface="Montserrat ExtraBold"/>
                <a:sym typeface="Montserrat ExtraBold"/>
              </a:rPr>
              <a:t>Every day</a:t>
            </a:r>
            <a:endParaRPr sz="900">
              <a:solidFill>
                <a:srgbClr val="9FA4AB"/>
              </a:solidFill>
              <a:latin typeface="Montserrat SemiBold"/>
              <a:ea typeface="Montserrat SemiBold"/>
              <a:cs typeface="Montserrat SemiBold"/>
              <a:sym typeface="Montserrat SemiBold"/>
            </a:endParaRPr>
          </a:p>
        </p:txBody>
      </p:sp>
      <p:sp>
        <p:nvSpPr>
          <p:cNvPr id="292" name="Google Shape;292;p29"/>
          <p:cNvSpPr txBox="1"/>
          <p:nvPr>
            <p:ph idx="8" type="body"/>
          </p:nvPr>
        </p:nvSpPr>
        <p:spPr>
          <a:xfrm>
            <a:off x="6910827" y="4195018"/>
            <a:ext cx="770700" cy="44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rgbClr val="9FA4AB"/>
                </a:solidFill>
                <a:latin typeface="Montserrat ExtraBold"/>
                <a:ea typeface="Montserrat ExtraBold"/>
                <a:cs typeface="Montserrat ExtraBold"/>
                <a:sym typeface="Montserrat ExtraBold"/>
              </a:rPr>
              <a:t>5 times </a:t>
            </a:r>
            <a:endParaRPr sz="900">
              <a:solidFill>
                <a:srgbClr val="9FA4AB"/>
              </a:solidFill>
              <a:latin typeface="Montserrat ExtraBold"/>
              <a:ea typeface="Montserrat ExtraBold"/>
              <a:cs typeface="Montserrat ExtraBold"/>
              <a:sym typeface="Montserrat ExtraBold"/>
            </a:endParaRPr>
          </a:p>
          <a:p>
            <a:pPr indent="0" lvl="0" marL="0" rtl="0" algn="ctr">
              <a:spcBef>
                <a:spcPts val="0"/>
              </a:spcBef>
              <a:spcAft>
                <a:spcPts val="0"/>
              </a:spcAft>
              <a:buClr>
                <a:schemeClr val="dk1"/>
              </a:buClr>
              <a:buSzPts val="1100"/>
              <a:buFont typeface="Arial"/>
              <a:buNone/>
            </a:pPr>
            <a:r>
              <a:rPr lang="en" sz="900">
                <a:solidFill>
                  <a:srgbClr val="9FA4AB"/>
                </a:solidFill>
                <a:latin typeface="Montserrat ExtraBold"/>
                <a:ea typeface="Montserrat ExtraBold"/>
                <a:cs typeface="Montserrat ExtraBold"/>
                <a:sym typeface="Montserrat ExtraBold"/>
              </a:rPr>
              <a:t>a day</a:t>
            </a:r>
            <a:endParaRPr sz="900">
              <a:solidFill>
                <a:srgbClr val="9FA4AB"/>
              </a:solidFill>
              <a:latin typeface="Montserrat SemiBold"/>
              <a:ea typeface="Montserrat SemiBold"/>
              <a:cs typeface="Montserrat SemiBold"/>
              <a:sym typeface="Montserrat SemiBold"/>
            </a:endParaRPr>
          </a:p>
        </p:txBody>
      </p:sp>
      <p:sp>
        <p:nvSpPr>
          <p:cNvPr id="293" name="Google Shape;293;p29"/>
          <p:cNvSpPr txBox="1"/>
          <p:nvPr>
            <p:ph idx="9" type="body"/>
          </p:nvPr>
        </p:nvSpPr>
        <p:spPr>
          <a:xfrm>
            <a:off x="1579350" y="4195018"/>
            <a:ext cx="911400" cy="44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900">
                <a:solidFill>
                  <a:srgbClr val="9FA4AB"/>
                </a:solidFill>
                <a:latin typeface="Montserrat ExtraBold"/>
                <a:ea typeface="Montserrat ExtraBold"/>
                <a:cs typeface="Montserrat ExtraBold"/>
                <a:sym typeface="Montserrat ExtraBold"/>
              </a:rPr>
              <a:t>Every 6 month</a:t>
            </a:r>
            <a:endParaRPr sz="900">
              <a:solidFill>
                <a:srgbClr val="9FA4AB"/>
              </a:solidFill>
              <a:latin typeface="Montserrat ExtraBold"/>
              <a:ea typeface="Montserrat ExtraBold"/>
              <a:cs typeface="Montserrat ExtraBold"/>
              <a:sym typeface="Montserrat ExtraBold"/>
            </a:endParaRPr>
          </a:p>
        </p:txBody>
      </p:sp>
      <p:sp>
        <p:nvSpPr>
          <p:cNvPr id="294" name="Google Shape;294;p29"/>
          <p:cNvSpPr txBox="1"/>
          <p:nvPr>
            <p:ph idx="13" type="body"/>
          </p:nvPr>
        </p:nvSpPr>
        <p:spPr>
          <a:xfrm>
            <a:off x="3365337" y="4195018"/>
            <a:ext cx="911400" cy="44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900">
                <a:solidFill>
                  <a:srgbClr val="9FA4AB"/>
                </a:solidFill>
                <a:latin typeface="Montserrat ExtraBold"/>
                <a:ea typeface="Montserrat ExtraBold"/>
                <a:cs typeface="Montserrat ExtraBold"/>
                <a:sym typeface="Montserrat ExtraBold"/>
              </a:rPr>
              <a:t>Every month</a:t>
            </a:r>
            <a:endParaRPr sz="900">
              <a:solidFill>
                <a:srgbClr val="9FA4AB"/>
              </a:solidFill>
              <a:latin typeface="Montserrat ExtraBold"/>
              <a:ea typeface="Montserrat ExtraBold"/>
              <a:cs typeface="Montserrat ExtraBold"/>
              <a:sym typeface="Montserrat ExtraBold"/>
            </a:endParaRPr>
          </a:p>
        </p:txBody>
      </p:sp>
      <p:sp>
        <p:nvSpPr>
          <p:cNvPr id="295" name="Google Shape;295;p29"/>
          <p:cNvSpPr txBox="1"/>
          <p:nvPr>
            <p:ph idx="14" type="body"/>
          </p:nvPr>
        </p:nvSpPr>
        <p:spPr>
          <a:xfrm>
            <a:off x="5680736" y="2428707"/>
            <a:ext cx="770700" cy="258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900">
                <a:solidFill>
                  <a:srgbClr val="9FA4AB"/>
                </a:solidFill>
                <a:latin typeface="Montserrat SemiBold"/>
                <a:ea typeface="Montserrat SemiBold"/>
                <a:cs typeface="Montserrat SemiBold"/>
                <a:sym typeface="Montserrat SemiBold"/>
              </a:rPr>
              <a:t>Chasm</a:t>
            </a:r>
            <a:endParaRPr sz="900">
              <a:solidFill>
                <a:srgbClr val="9FA4AB"/>
              </a:solidFill>
              <a:latin typeface="Montserrat SemiBold"/>
              <a:ea typeface="Montserrat SemiBold"/>
              <a:cs typeface="Montserrat SemiBold"/>
              <a:sym typeface="Montserrat SemiBold"/>
            </a:endParaRPr>
          </a:p>
        </p:txBody>
      </p:sp>
      <p:sp>
        <p:nvSpPr>
          <p:cNvPr id="296" name="Google Shape;296;p29"/>
          <p:cNvSpPr txBox="1"/>
          <p:nvPr>
            <p:ph idx="15" type="title"/>
          </p:nvPr>
        </p:nvSpPr>
        <p:spPr>
          <a:xfrm>
            <a:off x="783025" y="701383"/>
            <a:ext cx="3363900" cy="441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Font typeface="Arial"/>
              <a:buNone/>
            </a:pPr>
            <a:r>
              <a:rPr lang="en" sz="3000">
                <a:solidFill>
                  <a:schemeClr val="accent1"/>
                </a:solidFill>
                <a:latin typeface="Passion One"/>
                <a:ea typeface="Passion One"/>
                <a:cs typeface="Passion One"/>
                <a:sym typeface="Passion One"/>
              </a:rPr>
              <a:t>#3 INITIALIZATION</a:t>
            </a:r>
            <a:endParaRPr i="0" sz="3000" u="none" cap="none" strike="noStrike">
              <a:solidFill>
                <a:srgbClr val="46484B"/>
              </a:solidFill>
              <a:latin typeface="Passion One"/>
              <a:ea typeface="Passion One"/>
              <a:cs typeface="Passion One"/>
              <a:sym typeface="Passion One"/>
            </a:endParaRPr>
          </a:p>
        </p:txBody>
      </p:sp>
      <p:sp>
        <p:nvSpPr>
          <p:cNvPr id="297" name="Google Shape;297;p29"/>
          <p:cNvSpPr txBox="1"/>
          <p:nvPr>
            <p:ph idx="16" type="title"/>
          </p:nvPr>
        </p:nvSpPr>
        <p:spPr>
          <a:xfrm>
            <a:off x="761325" y="400804"/>
            <a:ext cx="4098000" cy="441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Font typeface="Arial"/>
              <a:buNone/>
            </a:pPr>
            <a:r>
              <a:rPr lang="en" sz="3000">
                <a:solidFill>
                  <a:srgbClr val="D9D9D9"/>
                </a:solidFill>
                <a:latin typeface="Passion One"/>
                <a:ea typeface="Passion One"/>
                <a:cs typeface="Passion One"/>
                <a:sym typeface="Passion One"/>
              </a:rPr>
              <a:t>THE CHALLENGE:</a:t>
            </a:r>
            <a:endParaRPr i="0" sz="3000" u="none" cap="none" strike="noStrike">
              <a:solidFill>
                <a:srgbClr val="D9D9D9"/>
              </a:solidFill>
              <a:latin typeface="Passion One"/>
              <a:ea typeface="Passion One"/>
              <a:cs typeface="Passion One"/>
              <a:sym typeface="Passion One"/>
            </a:endParaRPr>
          </a:p>
        </p:txBody>
      </p:sp>
      <p:sp>
        <p:nvSpPr>
          <p:cNvPr id="298" name="Google Shape;298;p29"/>
          <p:cNvSpPr txBox="1"/>
          <p:nvPr>
            <p:ph idx="17" type="title"/>
          </p:nvPr>
        </p:nvSpPr>
        <p:spPr>
          <a:xfrm>
            <a:off x="783025" y="379275"/>
            <a:ext cx="3082200" cy="441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Font typeface="Arial"/>
              <a:buNone/>
            </a:pPr>
            <a:r>
              <a:rPr lang="en" sz="3000">
                <a:solidFill>
                  <a:srgbClr val="46484B"/>
                </a:solidFill>
                <a:latin typeface="Passion One"/>
                <a:ea typeface="Passion One"/>
                <a:cs typeface="Passion One"/>
                <a:sym typeface="Passion One"/>
              </a:rPr>
              <a:t>THE CHALLENGE:</a:t>
            </a:r>
            <a:endParaRPr i="0" sz="3000" u="none" cap="none" strike="noStrike">
              <a:solidFill>
                <a:srgbClr val="46484B"/>
              </a:solidFill>
              <a:latin typeface="Passion One"/>
              <a:ea typeface="Passion One"/>
              <a:cs typeface="Passion One"/>
              <a:sym typeface="Passion One"/>
            </a:endParaRPr>
          </a:p>
        </p:txBody>
      </p:sp>
      <p:sp>
        <p:nvSpPr>
          <p:cNvPr id="299" name="Google Shape;299;p29"/>
          <p:cNvSpPr/>
          <p:nvPr/>
        </p:nvSpPr>
        <p:spPr>
          <a:xfrm>
            <a:off x="569743" y="502361"/>
            <a:ext cx="95400" cy="660600"/>
          </a:xfrm>
          <a:prstGeom prst="rect">
            <a:avLst/>
          </a:prstGeom>
          <a:solidFill>
            <a:srgbClr val="5DC0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9"/>
          <p:cNvSpPr txBox="1"/>
          <p:nvPr>
            <p:ph idx="18" type="body"/>
          </p:nvPr>
        </p:nvSpPr>
        <p:spPr>
          <a:xfrm>
            <a:off x="2708936" y="2428707"/>
            <a:ext cx="770700" cy="258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900">
                <a:solidFill>
                  <a:srgbClr val="657786"/>
                </a:solidFill>
                <a:latin typeface="Montserrat SemiBold"/>
                <a:ea typeface="Montserrat SemiBold"/>
                <a:cs typeface="Montserrat SemiBold"/>
                <a:sym typeface="Montserrat SemiBold"/>
              </a:rPr>
              <a:t>Chasm</a:t>
            </a:r>
            <a:endParaRPr sz="900">
              <a:solidFill>
                <a:srgbClr val="657786"/>
              </a:solidFill>
              <a:latin typeface="Montserrat SemiBold"/>
              <a:ea typeface="Montserrat SemiBold"/>
              <a:cs typeface="Montserrat SemiBold"/>
              <a:sym typeface="Montserrat SemiBold"/>
            </a:endParaRPr>
          </a:p>
        </p:txBody>
      </p:sp>
      <p:sp>
        <p:nvSpPr>
          <p:cNvPr id="301" name="Google Shape;301;p29"/>
          <p:cNvSpPr/>
          <p:nvPr/>
        </p:nvSpPr>
        <p:spPr>
          <a:xfrm>
            <a:off x="1694075" y="1315304"/>
            <a:ext cx="4946400" cy="248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 name="Google Shape;302;p29"/>
          <p:cNvGrpSpPr/>
          <p:nvPr/>
        </p:nvGrpSpPr>
        <p:grpSpPr>
          <a:xfrm>
            <a:off x="7965794" y="4767155"/>
            <a:ext cx="1186346" cy="414300"/>
            <a:chOff x="7891653" y="4711550"/>
            <a:chExt cx="1186346" cy="414300"/>
          </a:xfrm>
        </p:grpSpPr>
        <p:pic>
          <p:nvPicPr>
            <p:cNvPr id="303" name="Google Shape;303;p29"/>
            <p:cNvPicPr preferRelativeResize="0"/>
            <p:nvPr/>
          </p:nvPicPr>
          <p:blipFill>
            <a:blip r:embed="rId4">
              <a:alphaModFix/>
            </a:blip>
            <a:stretch>
              <a:fillRect/>
            </a:stretch>
          </p:blipFill>
          <p:spPr>
            <a:xfrm>
              <a:off x="7891653" y="4749699"/>
              <a:ext cx="197675" cy="197675"/>
            </a:xfrm>
            <a:prstGeom prst="rect">
              <a:avLst/>
            </a:prstGeom>
            <a:noFill/>
            <a:ln>
              <a:noFill/>
            </a:ln>
          </p:spPr>
        </p:pic>
        <p:sp>
          <p:nvSpPr>
            <p:cNvPr id="304" name="Google Shape;304;p29"/>
            <p:cNvSpPr txBox="1"/>
            <p:nvPr/>
          </p:nvSpPr>
          <p:spPr>
            <a:xfrm>
              <a:off x="8059499" y="4711550"/>
              <a:ext cx="1018500" cy="41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888888"/>
                  </a:solidFill>
                  <a:latin typeface="Montserrat"/>
                  <a:ea typeface="Montserrat"/>
                  <a:cs typeface="Montserrat"/>
                  <a:sym typeface="Montserrat"/>
                </a:rPr>
                <a:t>www.testim.io</a:t>
              </a:r>
              <a:endParaRPr b="1" sz="800">
                <a:solidFill>
                  <a:srgbClr val="888888"/>
                </a:solidFill>
                <a:latin typeface="Montserrat"/>
                <a:ea typeface="Montserrat"/>
                <a:cs typeface="Montserrat"/>
                <a:sym typeface="Montserrat"/>
              </a:endParaRPr>
            </a:p>
            <a:p>
              <a:pPr indent="0" lvl="0" marL="0" rtl="0" algn="l">
                <a:spcBef>
                  <a:spcPts val="0"/>
                </a:spcBef>
                <a:spcAft>
                  <a:spcPts val="0"/>
                </a:spcAft>
                <a:buNone/>
              </a:pPr>
              <a:r>
                <a:t/>
              </a:r>
              <a:endParaRPr b="1" sz="1000">
                <a:solidFill>
                  <a:srgbClr val="46484B"/>
                </a:solidFill>
                <a:latin typeface="Open Sans"/>
                <a:ea typeface="Open Sans"/>
                <a:cs typeface="Open Sans"/>
                <a:sym typeface="Open Sans"/>
              </a:endParaRPr>
            </a:p>
          </p:txBody>
        </p:sp>
      </p:grpSp>
      <p:pic>
        <p:nvPicPr>
          <p:cNvPr id="305" name="Google Shape;305;p29"/>
          <p:cNvPicPr preferRelativeResize="0"/>
          <p:nvPr/>
        </p:nvPicPr>
        <p:blipFill>
          <a:blip r:embed="rId5">
            <a:alphaModFix/>
          </a:blip>
          <a:stretch>
            <a:fillRect/>
          </a:stretch>
        </p:blipFill>
        <p:spPr>
          <a:xfrm>
            <a:off x="4044470" y="1977650"/>
            <a:ext cx="1060625" cy="1060625"/>
          </a:xfrm>
          <a:prstGeom prst="rect">
            <a:avLst/>
          </a:prstGeom>
          <a:noFill/>
          <a:ln>
            <a:noFill/>
          </a:ln>
        </p:spPr>
      </p:pic>
      <p:pic>
        <p:nvPicPr>
          <p:cNvPr id="306" name="Google Shape;306;p29"/>
          <p:cNvPicPr preferRelativeResize="0"/>
          <p:nvPr/>
        </p:nvPicPr>
        <p:blipFill>
          <a:blip r:embed="rId6">
            <a:alphaModFix/>
          </a:blip>
          <a:stretch>
            <a:fillRect/>
          </a:stretch>
        </p:blipFill>
        <p:spPr>
          <a:xfrm>
            <a:off x="2599444" y="1977639"/>
            <a:ext cx="1060625" cy="1060625"/>
          </a:xfrm>
          <a:prstGeom prst="rect">
            <a:avLst/>
          </a:prstGeom>
          <a:noFill/>
          <a:ln>
            <a:noFill/>
          </a:ln>
        </p:spPr>
      </p:pic>
      <p:pic>
        <p:nvPicPr>
          <p:cNvPr id="307" name="Google Shape;307;p29"/>
          <p:cNvPicPr preferRelativeResize="0"/>
          <p:nvPr/>
        </p:nvPicPr>
        <p:blipFill rotWithShape="1">
          <a:blip r:embed="rId7">
            <a:alphaModFix/>
          </a:blip>
          <a:srcRect b="288" l="0" r="0" t="278"/>
          <a:stretch/>
        </p:blipFill>
        <p:spPr>
          <a:xfrm>
            <a:off x="3418628" y="2781849"/>
            <a:ext cx="446606" cy="441600"/>
          </a:xfrm>
          <a:prstGeom prst="rect">
            <a:avLst/>
          </a:prstGeom>
          <a:noFill/>
          <a:ln>
            <a:noFill/>
          </a:ln>
        </p:spPr>
      </p:pic>
      <p:pic>
        <p:nvPicPr>
          <p:cNvPr id="308" name="Google Shape;308;p29"/>
          <p:cNvPicPr preferRelativeResize="0"/>
          <p:nvPr/>
        </p:nvPicPr>
        <p:blipFill>
          <a:blip r:embed="rId8">
            <a:alphaModFix/>
          </a:blip>
          <a:stretch>
            <a:fillRect/>
          </a:stretch>
        </p:blipFill>
        <p:spPr>
          <a:xfrm>
            <a:off x="1026436" y="1847663"/>
            <a:ext cx="1255218" cy="1192612"/>
          </a:xfrm>
          <a:prstGeom prst="rect">
            <a:avLst/>
          </a:prstGeom>
          <a:noFill/>
          <a:ln>
            <a:noFill/>
          </a:ln>
        </p:spPr>
      </p:pic>
      <p:pic>
        <p:nvPicPr>
          <p:cNvPr id="309" name="Google Shape;309;p29"/>
          <p:cNvPicPr preferRelativeResize="0"/>
          <p:nvPr/>
        </p:nvPicPr>
        <p:blipFill rotWithShape="1">
          <a:blip r:embed="rId9">
            <a:alphaModFix/>
          </a:blip>
          <a:srcRect b="288" l="0" r="0" t="278"/>
          <a:stretch/>
        </p:blipFill>
        <p:spPr>
          <a:xfrm>
            <a:off x="1967153" y="2781849"/>
            <a:ext cx="446606" cy="441600"/>
          </a:xfrm>
          <a:prstGeom prst="rect">
            <a:avLst/>
          </a:prstGeom>
          <a:noFill/>
          <a:ln>
            <a:noFill/>
          </a:ln>
        </p:spPr>
      </p:pic>
      <p:pic>
        <p:nvPicPr>
          <p:cNvPr id="310" name="Google Shape;310;p29"/>
          <p:cNvPicPr preferRelativeResize="0"/>
          <p:nvPr/>
        </p:nvPicPr>
        <p:blipFill>
          <a:blip r:embed="rId10">
            <a:alphaModFix/>
          </a:blip>
          <a:stretch>
            <a:fillRect/>
          </a:stretch>
        </p:blipFill>
        <p:spPr>
          <a:xfrm>
            <a:off x="4870103" y="2781849"/>
            <a:ext cx="446606" cy="441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grpSp>
        <p:nvGrpSpPr>
          <p:cNvPr id="315" name="Google Shape;315;p30"/>
          <p:cNvGrpSpPr/>
          <p:nvPr/>
        </p:nvGrpSpPr>
        <p:grpSpPr>
          <a:xfrm>
            <a:off x="7965794" y="4767155"/>
            <a:ext cx="1186346" cy="414300"/>
            <a:chOff x="7891653" y="4711550"/>
            <a:chExt cx="1186346" cy="414300"/>
          </a:xfrm>
        </p:grpSpPr>
        <p:pic>
          <p:nvPicPr>
            <p:cNvPr id="316" name="Google Shape;316;p30"/>
            <p:cNvPicPr preferRelativeResize="0"/>
            <p:nvPr/>
          </p:nvPicPr>
          <p:blipFill>
            <a:blip r:embed="rId3">
              <a:alphaModFix/>
            </a:blip>
            <a:stretch>
              <a:fillRect/>
            </a:stretch>
          </p:blipFill>
          <p:spPr>
            <a:xfrm>
              <a:off x="7891653" y="4749699"/>
              <a:ext cx="197675" cy="197675"/>
            </a:xfrm>
            <a:prstGeom prst="rect">
              <a:avLst/>
            </a:prstGeom>
            <a:noFill/>
            <a:ln>
              <a:noFill/>
            </a:ln>
          </p:spPr>
        </p:pic>
        <p:sp>
          <p:nvSpPr>
            <p:cNvPr id="317" name="Google Shape;317;p30"/>
            <p:cNvSpPr txBox="1"/>
            <p:nvPr/>
          </p:nvSpPr>
          <p:spPr>
            <a:xfrm>
              <a:off x="8059499" y="4711550"/>
              <a:ext cx="1018500" cy="41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888888"/>
                  </a:solidFill>
                  <a:latin typeface="Montserrat"/>
                  <a:ea typeface="Montserrat"/>
                  <a:cs typeface="Montserrat"/>
                  <a:sym typeface="Montserrat"/>
                </a:rPr>
                <a:t>www.testim.io</a:t>
              </a:r>
              <a:endParaRPr b="1" sz="800">
                <a:solidFill>
                  <a:srgbClr val="888888"/>
                </a:solidFill>
                <a:latin typeface="Montserrat"/>
                <a:ea typeface="Montserrat"/>
                <a:cs typeface="Montserrat"/>
                <a:sym typeface="Montserrat"/>
              </a:endParaRPr>
            </a:p>
            <a:p>
              <a:pPr indent="0" lvl="0" marL="0" rtl="0" algn="l">
                <a:spcBef>
                  <a:spcPts val="0"/>
                </a:spcBef>
                <a:spcAft>
                  <a:spcPts val="0"/>
                </a:spcAft>
                <a:buNone/>
              </a:pPr>
              <a:r>
                <a:t/>
              </a:r>
              <a:endParaRPr b="1" sz="1000">
                <a:solidFill>
                  <a:srgbClr val="46484B"/>
                </a:solidFill>
                <a:latin typeface="Open Sans"/>
                <a:ea typeface="Open Sans"/>
                <a:cs typeface="Open Sans"/>
                <a:sym typeface="Open Sans"/>
              </a:endParaRPr>
            </a:p>
          </p:txBody>
        </p:sp>
      </p:grpSp>
      <p:pic>
        <p:nvPicPr>
          <p:cNvPr id="318" name="Google Shape;318;p30"/>
          <p:cNvPicPr preferRelativeResize="0"/>
          <p:nvPr/>
        </p:nvPicPr>
        <p:blipFill>
          <a:blip r:embed="rId4">
            <a:alphaModFix/>
          </a:blip>
          <a:stretch>
            <a:fillRect/>
          </a:stretch>
        </p:blipFill>
        <p:spPr>
          <a:xfrm>
            <a:off x="152400" y="152400"/>
            <a:ext cx="8839200" cy="3368545"/>
          </a:xfrm>
          <a:prstGeom prst="rect">
            <a:avLst/>
          </a:prstGeom>
          <a:noFill/>
          <a:ln>
            <a:noFill/>
          </a:ln>
        </p:spPr>
      </p:pic>
      <p:pic>
        <p:nvPicPr>
          <p:cNvPr id="319" name="Google Shape;319;p30"/>
          <p:cNvPicPr preferRelativeResize="0"/>
          <p:nvPr/>
        </p:nvPicPr>
        <p:blipFill>
          <a:blip r:embed="rId4">
            <a:alphaModFix/>
          </a:blip>
          <a:stretch>
            <a:fillRect/>
          </a:stretch>
        </p:blipFill>
        <p:spPr>
          <a:xfrm>
            <a:off x="152400" y="152400"/>
            <a:ext cx="8839200" cy="336854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31"/>
          <p:cNvPicPr preferRelativeResize="0"/>
          <p:nvPr/>
        </p:nvPicPr>
        <p:blipFill rotWithShape="1">
          <a:blip r:embed="rId3">
            <a:alphaModFix/>
          </a:blip>
          <a:srcRect b="0" l="0" r="0" t="0"/>
          <a:stretch/>
        </p:blipFill>
        <p:spPr>
          <a:xfrm>
            <a:off x="124375" y="146650"/>
            <a:ext cx="8867225" cy="4868676"/>
          </a:xfrm>
          <a:prstGeom prst="rect">
            <a:avLst/>
          </a:prstGeom>
          <a:noFill/>
          <a:ln>
            <a:noFill/>
          </a:ln>
        </p:spPr>
      </p:pic>
      <p:grpSp>
        <p:nvGrpSpPr>
          <p:cNvPr id="325" name="Google Shape;325;p31"/>
          <p:cNvGrpSpPr/>
          <p:nvPr/>
        </p:nvGrpSpPr>
        <p:grpSpPr>
          <a:xfrm>
            <a:off x="7965794" y="4767155"/>
            <a:ext cx="1186346" cy="414300"/>
            <a:chOff x="7891653" y="4711550"/>
            <a:chExt cx="1186346" cy="414300"/>
          </a:xfrm>
        </p:grpSpPr>
        <p:pic>
          <p:nvPicPr>
            <p:cNvPr id="326" name="Google Shape;326;p31"/>
            <p:cNvPicPr preferRelativeResize="0"/>
            <p:nvPr/>
          </p:nvPicPr>
          <p:blipFill>
            <a:blip r:embed="rId4">
              <a:alphaModFix/>
            </a:blip>
            <a:stretch>
              <a:fillRect/>
            </a:stretch>
          </p:blipFill>
          <p:spPr>
            <a:xfrm>
              <a:off x="7891653" y="4749699"/>
              <a:ext cx="197675" cy="197675"/>
            </a:xfrm>
            <a:prstGeom prst="rect">
              <a:avLst/>
            </a:prstGeom>
            <a:noFill/>
            <a:ln>
              <a:noFill/>
            </a:ln>
          </p:spPr>
        </p:pic>
        <p:sp>
          <p:nvSpPr>
            <p:cNvPr id="327" name="Google Shape;327;p31"/>
            <p:cNvSpPr txBox="1"/>
            <p:nvPr/>
          </p:nvSpPr>
          <p:spPr>
            <a:xfrm>
              <a:off x="8059499" y="4711550"/>
              <a:ext cx="1018500" cy="41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888888"/>
                  </a:solidFill>
                  <a:latin typeface="Montserrat"/>
                  <a:ea typeface="Montserrat"/>
                  <a:cs typeface="Montserrat"/>
                  <a:sym typeface="Montserrat"/>
                </a:rPr>
                <a:t>www.testim.io</a:t>
              </a:r>
              <a:endParaRPr b="1" sz="800">
                <a:solidFill>
                  <a:srgbClr val="888888"/>
                </a:solidFill>
                <a:latin typeface="Montserrat"/>
                <a:ea typeface="Montserrat"/>
                <a:cs typeface="Montserrat"/>
                <a:sym typeface="Montserrat"/>
              </a:endParaRPr>
            </a:p>
            <a:p>
              <a:pPr indent="0" lvl="0" marL="0" rtl="0" algn="l">
                <a:spcBef>
                  <a:spcPts val="0"/>
                </a:spcBef>
                <a:spcAft>
                  <a:spcPts val="0"/>
                </a:spcAft>
                <a:buNone/>
              </a:pPr>
              <a:r>
                <a:t/>
              </a:r>
              <a:endParaRPr b="1" sz="1000">
                <a:solidFill>
                  <a:srgbClr val="46484B"/>
                </a:solidFill>
                <a:latin typeface="Open Sans"/>
                <a:ea typeface="Open Sans"/>
                <a:cs typeface="Open Sans"/>
                <a:sym typeface="Open Sans"/>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2"/>
          <p:cNvSpPr txBox="1"/>
          <p:nvPr>
            <p:ph type="title"/>
          </p:nvPr>
        </p:nvSpPr>
        <p:spPr>
          <a:xfrm>
            <a:off x="761325" y="722904"/>
            <a:ext cx="4098000" cy="441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Font typeface="Arial"/>
              <a:buNone/>
            </a:pPr>
            <a:r>
              <a:rPr lang="en" sz="3000">
                <a:solidFill>
                  <a:srgbClr val="D9D9D9"/>
                </a:solidFill>
                <a:latin typeface="Passion One"/>
                <a:ea typeface="Passion One"/>
                <a:cs typeface="Passion One"/>
                <a:sym typeface="Passion One"/>
              </a:rPr>
              <a:t>#4 MAINTENANCE</a:t>
            </a:r>
            <a:endParaRPr i="0" sz="3000" u="none" cap="none" strike="noStrike">
              <a:solidFill>
                <a:srgbClr val="D9D9D9"/>
              </a:solidFill>
              <a:latin typeface="Passion One"/>
              <a:ea typeface="Passion One"/>
              <a:cs typeface="Passion One"/>
              <a:sym typeface="Passion One"/>
            </a:endParaRPr>
          </a:p>
        </p:txBody>
      </p:sp>
      <p:sp>
        <p:nvSpPr>
          <p:cNvPr id="333" name="Google Shape;333;p32"/>
          <p:cNvSpPr txBox="1"/>
          <p:nvPr>
            <p:ph idx="2" type="title"/>
          </p:nvPr>
        </p:nvSpPr>
        <p:spPr>
          <a:xfrm>
            <a:off x="783025" y="701383"/>
            <a:ext cx="3363900" cy="441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Font typeface="Arial"/>
              <a:buNone/>
            </a:pPr>
            <a:r>
              <a:rPr lang="en" sz="3000">
                <a:solidFill>
                  <a:schemeClr val="accent1"/>
                </a:solidFill>
                <a:latin typeface="Passion One"/>
                <a:ea typeface="Passion One"/>
                <a:cs typeface="Passion One"/>
                <a:sym typeface="Passion One"/>
              </a:rPr>
              <a:t>#4 MAINTENANCE</a:t>
            </a:r>
            <a:endParaRPr i="0" sz="3000" u="none" cap="none" strike="noStrike">
              <a:solidFill>
                <a:srgbClr val="46484B"/>
              </a:solidFill>
              <a:latin typeface="Passion One"/>
              <a:ea typeface="Passion One"/>
              <a:cs typeface="Passion One"/>
              <a:sym typeface="Passion One"/>
            </a:endParaRPr>
          </a:p>
        </p:txBody>
      </p:sp>
      <p:sp>
        <p:nvSpPr>
          <p:cNvPr id="334" name="Google Shape;334;p32"/>
          <p:cNvSpPr txBox="1"/>
          <p:nvPr>
            <p:ph idx="1" type="body"/>
          </p:nvPr>
        </p:nvSpPr>
        <p:spPr>
          <a:xfrm>
            <a:off x="5680736" y="2428707"/>
            <a:ext cx="770700" cy="258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900">
                <a:solidFill>
                  <a:srgbClr val="9FA4AB"/>
                </a:solidFill>
                <a:latin typeface="Montserrat SemiBold"/>
                <a:ea typeface="Montserrat SemiBold"/>
                <a:cs typeface="Montserrat SemiBold"/>
                <a:sym typeface="Montserrat SemiBold"/>
              </a:rPr>
              <a:t>Chasm</a:t>
            </a:r>
            <a:endParaRPr sz="900">
              <a:solidFill>
                <a:srgbClr val="9FA4AB"/>
              </a:solidFill>
              <a:latin typeface="Montserrat SemiBold"/>
              <a:ea typeface="Montserrat SemiBold"/>
              <a:cs typeface="Montserrat SemiBold"/>
              <a:sym typeface="Montserrat SemiBold"/>
            </a:endParaRPr>
          </a:p>
        </p:txBody>
      </p:sp>
      <p:pic>
        <p:nvPicPr>
          <p:cNvPr id="335" name="Google Shape;335;p32"/>
          <p:cNvPicPr preferRelativeResize="0"/>
          <p:nvPr/>
        </p:nvPicPr>
        <p:blipFill rotWithShape="1">
          <a:blip r:embed="rId3">
            <a:alphaModFix amt="50000"/>
          </a:blip>
          <a:srcRect b="0" l="0" r="0" t="0"/>
          <a:stretch/>
        </p:blipFill>
        <p:spPr>
          <a:xfrm flipH="1">
            <a:off x="1157201" y="1695427"/>
            <a:ext cx="6829599" cy="2496826"/>
          </a:xfrm>
          <a:prstGeom prst="rect">
            <a:avLst/>
          </a:prstGeom>
          <a:noFill/>
          <a:ln>
            <a:noFill/>
          </a:ln>
        </p:spPr>
      </p:pic>
      <p:sp>
        <p:nvSpPr>
          <p:cNvPr id="336" name="Google Shape;336;p32"/>
          <p:cNvSpPr txBox="1"/>
          <p:nvPr>
            <p:ph idx="3" type="body"/>
          </p:nvPr>
        </p:nvSpPr>
        <p:spPr>
          <a:xfrm>
            <a:off x="6840475" y="3720574"/>
            <a:ext cx="911400" cy="44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900">
                <a:solidFill>
                  <a:srgbClr val="9FA4AB"/>
                </a:solidFill>
                <a:latin typeface="Montserrat SemiBold"/>
                <a:ea typeface="Montserrat SemiBold"/>
                <a:cs typeface="Montserrat SemiBold"/>
                <a:sym typeface="Montserrat SemiBold"/>
              </a:rPr>
              <a:t>Innovators </a:t>
            </a:r>
            <a:r>
              <a:rPr lang="en" sz="900">
                <a:solidFill>
                  <a:srgbClr val="9FA4AB"/>
                </a:solidFill>
                <a:latin typeface="Montserrat ExtraBold"/>
                <a:ea typeface="Montserrat ExtraBold"/>
                <a:cs typeface="Montserrat ExtraBold"/>
                <a:sym typeface="Montserrat ExtraBold"/>
              </a:rPr>
              <a:t>2.5%</a:t>
            </a:r>
            <a:endParaRPr sz="900">
              <a:solidFill>
                <a:srgbClr val="9FA4AB"/>
              </a:solidFill>
              <a:latin typeface="Montserrat ExtraBold"/>
              <a:ea typeface="Montserrat ExtraBold"/>
              <a:cs typeface="Montserrat ExtraBold"/>
              <a:sym typeface="Montserrat ExtraBold"/>
            </a:endParaRPr>
          </a:p>
        </p:txBody>
      </p:sp>
      <p:sp>
        <p:nvSpPr>
          <p:cNvPr id="337" name="Google Shape;337;p32"/>
          <p:cNvSpPr txBox="1"/>
          <p:nvPr>
            <p:ph idx="4" type="body"/>
          </p:nvPr>
        </p:nvSpPr>
        <p:spPr>
          <a:xfrm>
            <a:off x="5992969" y="3652190"/>
            <a:ext cx="770700" cy="44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900">
                <a:solidFill>
                  <a:srgbClr val="9FA4AB"/>
                </a:solidFill>
                <a:latin typeface="Montserrat SemiBold"/>
                <a:ea typeface="Montserrat SemiBold"/>
                <a:cs typeface="Montserrat SemiBold"/>
                <a:sym typeface="Montserrat SemiBold"/>
              </a:rPr>
              <a:t>Early Adopters </a:t>
            </a:r>
            <a:r>
              <a:rPr lang="en" sz="900">
                <a:solidFill>
                  <a:srgbClr val="9FA4AB"/>
                </a:solidFill>
                <a:latin typeface="Montserrat ExtraBold"/>
                <a:ea typeface="Montserrat ExtraBold"/>
                <a:cs typeface="Montserrat ExtraBold"/>
                <a:sym typeface="Montserrat ExtraBold"/>
              </a:rPr>
              <a:t>13.5%</a:t>
            </a:r>
            <a:endParaRPr sz="900">
              <a:solidFill>
                <a:srgbClr val="9FA4AB"/>
              </a:solidFill>
              <a:latin typeface="Montserrat ExtraBold"/>
              <a:ea typeface="Montserrat ExtraBold"/>
              <a:cs typeface="Montserrat ExtraBold"/>
              <a:sym typeface="Montserrat ExtraBold"/>
            </a:endParaRPr>
          </a:p>
        </p:txBody>
      </p:sp>
      <p:sp>
        <p:nvSpPr>
          <p:cNvPr id="338" name="Google Shape;338;p32"/>
          <p:cNvSpPr txBox="1"/>
          <p:nvPr>
            <p:ph idx="5" type="body"/>
          </p:nvPr>
        </p:nvSpPr>
        <p:spPr>
          <a:xfrm>
            <a:off x="4644963" y="3652190"/>
            <a:ext cx="770700" cy="44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900">
                <a:solidFill>
                  <a:srgbClr val="9FA4AB"/>
                </a:solidFill>
                <a:latin typeface="Montserrat SemiBold"/>
                <a:ea typeface="Montserrat SemiBold"/>
                <a:cs typeface="Montserrat SemiBold"/>
                <a:sym typeface="Montserrat SemiBold"/>
              </a:rPr>
              <a:t>Early Majority </a:t>
            </a:r>
            <a:r>
              <a:rPr lang="en" sz="900">
                <a:solidFill>
                  <a:srgbClr val="9FA4AB"/>
                </a:solidFill>
                <a:latin typeface="Montserrat ExtraBold"/>
                <a:ea typeface="Montserrat ExtraBold"/>
                <a:cs typeface="Montserrat ExtraBold"/>
                <a:sym typeface="Montserrat ExtraBold"/>
              </a:rPr>
              <a:t>34%</a:t>
            </a:r>
            <a:endParaRPr sz="900">
              <a:solidFill>
                <a:srgbClr val="9FA4AB"/>
              </a:solidFill>
              <a:latin typeface="Montserrat ExtraBold"/>
              <a:ea typeface="Montserrat ExtraBold"/>
              <a:cs typeface="Montserrat ExtraBold"/>
              <a:sym typeface="Montserrat ExtraBold"/>
            </a:endParaRPr>
          </a:p>
        </p:txBody>
      </p:sp>
      <p:sp>
        <p:nvSpPr>
          <p:cNvPr id="339" name="Google Shape;339;p32"/>
          <p:cNvSpPr txBox="1"/>
          <p:nvPr>
            <p:ph idx="6" type="body"/>
          </p:nvPr>
        </p:nvSpPr>
        <p:spPr>
          <a:xfrm>
            <a:off x="3449366" y="3652190"/>
            <a:ext cx="770700" cy="44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900">
                <a:solidFill>
                  <a:srgbClr val="9FA4AB"/>
                </a:solidFill>
                <a:latin typeface="Montserrat SemiBold"/>
                <a:ea typeface="Montserrat SemiBold"/>
                <a:cs typeface="Montserrat SemiBold"/>
                <a:sym typeface="Montserrat SemiBold"/>
              </a:rPr>
              <a:t>Late Majority </a:t>
            </a:r>
            <a:r>
              <a:rPr lang="en" sz="900">
                <a:solidFill>
                  <a:srgbClr val="9FA4AB"/>
                </a:solidFill>
                <a:latin typeface="Montserrat ExtraBold"/>
                <a:ea typeface="Montserrat ExtraBold"/>
                <a:cs typeface="Montserrat ExtraBold"/>
                <a:sym typeface="Montserrat ExtraBold"/>
              </a:rPr>
              <a:t>34%</a:t>
            </a:r>
            <a:endParaRPr sz="900">
              <a:solidFill>
                <a:srgbClr val="9FA4AB"/>
              </a:solidFill>
              <a:latin typeface="Montserrat ExtraBold"/>
              <a:ea typeface="Montserrat ExtraBold"/>
              <a:cs typeface="Montserrat ExtraBold"/>
              <a:sym typeface="Montserrat ExtraBold"/>
            </a:endParaRPr>
          </a:p>
        </p:txBody>
      </p:sp>
      <p:sp>
        <p:nvSpPr>
          <p:cNvPr id="340" name="Google Shape;340;p32"/>
          <p:cNvSpPr txBox="1"/>
          <p:nvPr>
            <p:ph idx="7" type="body"/>
          </p:nvPr>
        </p:nvSpPr>
        <p:spPr>
          <a:xfrm>
            <a:off x="1694652" y="3715690"/>
            <a:ext cx="770700" cy="44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900">
                <a:solidFill>
                  <a:srgbClr val="9FA4AB"/>
                </a:solidFill>
                <a:latin typeface="Montserrat SemiBold"/>
                <a:ea typeface="Montserrat SemiBold"/>
                <a:cs typeface="Montserrat SemiBold"/>
                <a:sym typeface="Montserrat SemiBold"/>
              </a:rPr>
              <a:t>Laggards </a:t>
            </a:r>
            <a:r>
              <a:rPr lang="en" sz="900">
                <a:solidFill>
                  <a:srgbClr val="9FA4AB"/>
                </a:solidFill>
                <a:latin typeface="Montserrat ExtraBold"/>
                <a:ea typeface="Montserrat ExtraBold"/>
                <a:cs typeface="Montserrat ExtraBold"/>
                <a:sym typeface="Montserrat ExtraBold"/>
              </a:rPr>
              <a:t>34%</a:t>
            </a:r>
            <a:endParaRPr sz="900">
              <a:solidFill>
                <a:srgbClr val="9FA4AB"/>
              </a:solidFill>
              <a:latin typeface="Montserrat ExtraBold"/>
              <a:ea typeface="Montserrat ExtraBold"/>
              <a:cs typeface="Montserrat ExtraBold"/>
              <a:sym typeface="Montserrat ExtraBold"/>
            </a:endParaRPr>
          </a:p>
        </p:txBody>
      </p:sp>
      <p:sp>
        <p:nvSpPr>
          <p:cNvPr id="341" name="Google Shape;341;p32"/>
          <p:cNvSpPr txBox="1"/>
          <p:nvPr>
            <p:ph idx="8" type="body"/>
          </p:nvPr>
        </p:nvSpPr>
        <p:spPr>
          <a:xfrm>
            <a:off x="4607847" y="4195025"/>
            <a:ext cx="846000" cy="44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rgbClr val="9FA4AB"/>
                </a:solidFill>
                <a:latin typeface="Montserrat ExtraBold"/>
                <a:ea typeface="Montserrat ExtraBold"/>
                <a:cs typeface="Montserrat ExtraBold"/>
                <a:sym typeface="Montserrat ExtraBold"/>
              </a:rPr>
              <a:t>Every two weeks</a:t>
            </a:r>
            <a:endParaRPr sz="900">
              <a:solidFill>
                <a:srgbClr val="9FA4AB"/>
              </a:solidFill>
              <a:latin typeface="Montserrat SemiBold"/>
              <a:ea typeface="Montserrat SemiBold"/>
              <a:cs typeface="Montserrat SemiBold"/>
              <a:sym typeface="Montserrat SemiBold"/>
            </a:endParaRPr>
          </a:p>
        </p:txBody>
      </p:sp>
      <p:sp>
        <p:nvSpPr>
          <p:cNvPr id="342" name="Google Shape;342;p32"/>
          <p:cNvSpPr txBox="1"/>
          <p:nvPr>
            <p:ph idx="9" type="body"/>
          </p:nvPr>
        </p:nvSpPr>
        <p:spPr>
          <a:xfrm>
            <a:off x="5970799" y="4195018"/>
            <a:ext cx="770700" cy="44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rgbClr val="9FA4AB"/>
                </a:solidFill>
                <a:latin typeface="Montserrat ExtraBold"/>
                <a:ea typeface="Montserrat ExtraBold"/>
                <a:cs typeface="Montserrat ExtraBold"/>
                <a:sym typeface="Montserrat ExtraBold"/>
              </a:rPr>
              <a:t>Every day</a:t>
            </a:r>
            <a:endParaRPr sz="900">
              <a:solidFill>
                <a:srgbClr val="9FA4AB"/>
              </a:solidFill>
              <a:latin typeface="Montserrat SemiBold"/>
              <a:ea typeface="Montserrat SemiBold"/>
              <a:cs typeface="Montserrat SemiBold"/>
              <a:sym typeface="Montserrat SemiBold"/>
            </a:endParaRPr>
          </a:p>
        </p:txBody>
      </p:sp>
      <p:sp>
        <p:nvSpPr>
          <p:cNvPr id="343" name="Google Shape;343;p32"/>
          <p:cNvSpPr txBox="1"/>
          <p:nvPr>
            <p:ph idx="13" type="body"/>
          </p:nvPr>
        </p:nvSpPr>
        <p:spPr>
          <a:xfrm>
            <a:off x="6910827" y="4195018"/>
            <a:ext cx="770700" cy="44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rgbClr val="9FA4AB"/>
                </a:solidFill>
                <a:latin typeface="Montserrat ExtraBold"/>
                <a:ea typeface="Montserrat ExtraBold"/>
                <a:cs typeface="Montserrat ExtraBold"/>
                <a:sym typeface="Montserrat ExtraBold"/>
              </a:rPr>
              <a:t>5 times </a:t>
            </a:r>
            <a:endParaRPr sz="900">
              <a:solidFill>
                <a:srgbClr val="9FA4AB"/>
              </a:solidFill>
              <a:latin typeface="Montserrat ExtraBold"/>
              <a:ea typeface="Montserrat ExtraBold"/>
              <a:cs typeface="Montserrat ExtraBold"/>
              <a:sym typeface="Montserrat ExtraBold"/>
            </a:endParaRPr>
          </a:p>
          <a:p>
            <a:pPr indent="0" lvl="0" marL="0" rtl="0" algn="ctr">
              <a:spcBef>
                <a:spcPts val="0"/>
              </a:spcBef>
              <a:spcAft>
                <a:spcPts val="0"/>
              </a:spcAft>
              <a:buClr>
                <a:schemeClr val="dk1"/>
              </a:buClr>
              <a:buSzPts val="1100"/>
              <a:buFont typeface="Arial"/>
              <a:buNone/>
            </a:pPr>
            <a:r>
              <a:rPr lang="en" sz="900">
                <a:solidFill>
                  <a:srgbClr val="9FA4AB"/>
                </a:solidFill>
                <a:latin typeface="Montserrat ExtraBold"/>
                <a:ea typeface="Montserrat ExtraBold"/>
                <a:cs typeface="Montserrat ExtraBold"/>
                <a:sym typeface="Montserrat ExtraBold"/>
              </a:rPr>
              <a:t>a day</a:t>
            </a:r>
            <a:endParaRPr sz="900">
              <a:solidFill>
                <a:srgbClr val="9FA4AB"/>
              </a:solidFill>
              <a:latin typeface="Montserrat SemiBold"/>
              <a:ea typeface="Montserrat SemiBold"/>
              <a:cs typeface="Montserrat SemiBold"/>
              <a:sym typeface="Montserrat SemiBold"/>
            </a:endParaRPr>
          </a:p>
        </p:txBody>
      </p:sp>
      <p:sp>
        <p:nvSpPr>
          <p:cNvPr id="344" name="Google Shape;344;p32"/>
          <p:cNvSpPr txBox="1"/>
          <p:nvPr>
            <p:ph idx="14" type="body"/>
          </p:nvPr>
        </p:nvSpPr>
        <p:spPr>
          <a:xfrm>
            <a:off x="1579350" y="4195018"/>
            <a:ext cx="911400" cy="44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900">
                <a:solidFill>
                  <a:srgbClr val="9FA4AB"/>
                </a:solidFill>
                <a:latin typeface="Montserrat ExtraBold"/>
                <a:ea typeface="Montserrat ExtraBold"/>
                <a:cs typeface="Montserrat ExtraBold"/>
                <a:sym typeface="Montserrat ExtraBold"/>
              </a:rPr>
              <a:t>Every 6 month</a:t>
            </a:r>
            <a:endParaRPr sz="900">
              <a:solidFill>
                <a:srgbClr val="9FA4AB"/>
              </a:solidFill>
              <a:latin typeface="Montserrat ExtraBold"/>
              <a:ea typeface="Montserrat ExtraBold"/>
              <a:cs typeface="Montserrat ExtraBold"/>
              <a:sym typeface="Montserrat ExtraBold"/>
            </a:endParaRPr>
          </a:p>
        </p:txBody>
      </p:sp>
      <p:sp>
        <p:nvSpPr>
          <p:cNvPr id="345" name="Google Shape;345;p32"/>
          <p:cNvSpPr txBox="1"/>
          <p:nvPr>
            <p:ph idx="15" type="body"/>
          </p:nvPr>
        </p:nvSpPr>
        <p:spPr>
          <a:xfrm>
            <a:off x="3365337" y="4195018"/>
            <a:ext cx="911400" cy="44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900">
                <a:solidFill>
                  <a:srgbClr val="9FA4AB"/>
                </a:solidFill>
                <a:latin typeface="Montserrat ExtraBold"/>
                <a:ea typeface="Montserrat ExtraBold"/>
                <a:cs typeface="Montserrat ExtraBold"/>
                <a:sym typeface="Montserrat ExtraBold"/>
              </a:rPr>
              <a:t>Every month</a:t>
            </a:r>
            <a:endParaRPr sz="900">
              <a:solidFill>
                <a:srgbClr val="9FA4AB"/>
              </a:solidFill>
              <a:latin typeface="Montserrat ExtraBold"/>
              <a:ea typeface="Montserrat ExtraBold"/>
              <a:cs typeface="Montserrat ExtraBold"/>
              <a:sym typeface="Montserrat ExtraBold"/>
            </a:endParaRPr>
          </a:p>
        </p:txBody>
      </p:sp>
      <p:sp>
        <p:nvSpPr>
          <p:cNvPr id="346" name="Google Shape;346;p32"/>
          <p:cNvSpPr txBox="1"/>
          <p:nvPr>
            <p:ph idx="16" type="title"/>
          </p:nvPr>
        </p:nvSpPr>
        <p:spPr>
          <a:xfrm>
            <a:off x="761325" y="400804"/>
            <a:ext cx="4098000" cy="441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Font typeface="Arial"/>
              <a:buNone/>
            </a:pPr>
            <a:r>
              <a:rPr lang="en" sz="3000">
                <a:solidFill>
                  <a:srgbClr val="D9D9D9"/>
                </a:solidFill>
                <a:latin typeface="Passion One"/>
                <a:ea typeface="Passion One"/>
                <a:cs typeface="Passion One"/>
                <a:sym typeface="Passion One"/>
              </a:rPr>
              <a:t>THE CHALLENGE:</a:t>
            </a:r>
            <a:endParaRPr i="0" sz="3000" u="none" cap="none" strike="noStrike">
              <a:solidFill>
                <a:srgbClr val="D9D9D9"/>
              </a:solidFill>
              <a:latin typeface="Passion One"/>
              <a:ea typeface="Passion One"/>
              <a:cs typeface="Passion One"/>
              <a:sym typeface="Passion One"/>
            </a:endParaRPr>
          </a:p>
        </p:txBody>
      </p:sp>
      <p:sp>
        <p:nvSpPr>
          <p:cNvPr id="347" name="Google Shape;347;p32"/>
          <p:cNvSpPr txBox="1"/>
          <p:nvPr>
            <p:ph idx="17" type="title"/>
          </p:nvPr>
        </p:nvSpPr>
        <p:spPr>
          <a:xfrm>
            <a:off x="783025" y="379275"/>
            <a:ext cx="3082200" cy="441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Font typeface="Arial"/>
              <a:buNone/>
            </a:pPr>
            <a:r>
              <a:rPr lang="en" sz="3000">
                <a:solidFill>
                  <a:srgbClr val="46484B"/>
                </a:solidFill>
                <a:latin typeface="Passion One"/>
                <a:ea typeface="Passion One"/>
                <a:cs typeface="Passion One"/>
                <a:sym typeface="Passion One"/>
              </a:rPr>
              <a:t>THE CHALLENGE:</a:t>
            </a:r>
            <a:endParaRPr i="0" sz="3000" u="none" cap="none" strike="noStrike">
              <a:solidFill>
                <a:srgbClr val="46484B"/>
              </a:solidFill>
              <a:latin typeface="Passion One"/>
              <a:ea typeface="Passion One"/>
              <a:cs typeface="Passion One"/>
              <a:sym typeface="Passion One"/>
            </a:endParaRPr>
          </a:p>
        </p:txBody>
      </p:sp>
      <p:sp>
        <p:nvSpPr>
          <p:cNvPr id="348" name="Google Shape;348;p32"/>
          <p:cNvSpPr/>
          <p:nvPr/>
        </p:nvSpPr>
        <p:spPr>
          <a:xfrm>
            <a:off x="569743" y="502361"/>
            <a:ext cx="95400" cy="660600"/>
          </a:xfrm>
          <a:prstGeom prst="rect">
            <a:avLst/>
          </a:prstGeom>
          <a:solidFill>
            <a:srgbClr val="5DC0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9" name="Google Shape;349;p32"/>
          <p:cNvPicPr preferRelativeResize="0"/>
          <p:nvPr/>
        </p:nvPicPr>
        <p:blipFill>
          <a:blip r:embed="rId4">
            <a:alphaModFix/>
          </a:blip>
          <a:stretch>
            <a:fillRect/>
          </a:stretch>
        </p:blipFill>
        <p:spPr>
          <a:xfrm>
            <a:off x="4044470" y="1977650"/>
            <a:ext cx="1060625" cy="1060625"/>
          </a:xfrm>
          <a:prstGeom prst="rect">
            <a:avLst/>
          </a:prstGeom>
          <a:noFill/>
          <a:ln>
            <a:noFill/>
          </a:ln>
        </p:spPr>
      </p:pic>
      <p:sp>
        <p:nvSpPr>
          <p:cNvPr id="350" name="Google Shape;350;p32"/>
          <p:cNvSpPr txBox="1"/>
          <p:nvPr>
            <p:ph idx="18" type="body"/>
          </p:nvPr>
        </p:nvSpPr>
        <p:spPr>
          <a:xfrm>
            <a:off x="2708936" y="2428707"/>
            <a:ext cx="770700" cy="258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900">
                <a:solidFill>
                  <a:srgbClr val="657786"/>
                </a:solidFill>
                <a:latin typeface="Montserrat SemiBold"/>
                <a:ea typeface="Montserrat SemiBold"/>
                <a:cs typeface="Montserrat SemiBold"/>
                <a:sym typeface="Montserrat SemiBold"/>
              </a:rPr>
              <a:t>Chasm</a:t>
            </a:r>
            <a:endParaRPr sz="900">
              <a:solidFill>
                <a:srgbClr val="657786"/>
              </a:solidFill>
              <a:latin typeface="Montserrat SemiBold"/>
              <a:ea typeface="Montserrat SemiBold"/>
              <a:cs typeface="Montserrat SemiBold"/>
              <a:sym typeface="Montserrat SemiBold"/>
            </a:endParaRPr>
          </a:p>
        </p:txBody>
      </p:sp>
      <p:sp>
        <p:nvSpPr>
          <p:cNvPr id="351" name="Google Shape;351;p32"/>
          <p:cNvSpPr/>
          <p:nvPr/>
        </p:nvSpPr>
        <p:spPr>
          <a:xfrm>
            <a:off x="1694075" y="1315304"/>
            <a:ext cx="4946400" cy="248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 name="Google Shape;352;p32"/>
          <p:cNvGrpSpPr/>
          <p:nvPr/>
        </p:nvGrpSpPr>
        <p:grpSpPr>
          <a:xfrm>
            <a:off x="7965794" y="4767155"/>
            <a:ext cx="1186346" cy="414300"/>
            <a:chOff x="7891653" y="4711550"/>
            <a:chExt cx="1186346" cy="414300"/>
          </a:xfrm>
        </p:grpSpPr>
        <p:pic>
          <p:nvPicPr>
            <p:cNvPr id="353" name="Google Shape;353;p32"/>
            <p:cNvPicPr preferRelativeResize="0"/>
            <p:nvPr/>
          </p:nvPicPr>
          <p:blipFill>
            <a:blip r:embed="rId5">
              <a:alphaModFix/>
            </a:blip>
            <a:stretch>
              <a:fillRect/>
            </a:stretch>
          </p:blipFill>
          <p:spPr>
            <a:xfrm>
              <a:off x="7891653" y="4749699"/>
              <a:ext cx="197675" cy="197675"/>
            </a:xfrm>
            <a:prstGeom prst="rect">
              <a:avLst/>
            </a:prstGeom>
            <a:noFill/>
            <a:ln>
              <a:noFill/>
            </a:ln>
          </p:spPr>
        </p:pic>
        <p:sp>
          <p:nvSpPr>
            <p:cNvPr id="354" name="Google Shape;354;p32"/>
            <p:cNvSpPr txBox="1"/>
            <p:nvPr/>
          </p:nvSpPr>
          <p:spPr>
            <a:xfrm>
              <a:off x="8059499" y="4711550"/>
              <a:ext cx="1018500" cy="41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888888"/>
                  </a:solidFill>
                  <a:latin typeface="Montserrat"/>
                  <a:ea typeface="Montserrat"/>
                  <a:cs typeface="Montserrat"/>
                  <a:sym typeface="Montserrat"/>
                </a:rPr>
                <a:t>www.testim.io</a:t>
              </a:r>
              <a:endParaRPr b="1" sz="800">
                <a:solidFill>
                  <a:srgbClr val="888888"/>
                </a:solidFill>
                <a:latin typeface="Montserrat"/>
                <a:ea typeface="Montserrat"/>
                <a:cs typeface="Montserrat"/>
                <a:sym typeface="Montserrat"/>
              </a:endParaRPr>
            </a:p>
            <a:p>
              <a:pPr indent="0" lvl="0" marL="0" rtl="0" algn="l">
                <a:spcBef>
                  <a:spcPts val="0"/>
                </a:spcBef>
                <a:spcAft>
                  <a:spcPts val="0"/>
                </a:spcAft>
                <a:buNone/>
              </a:pPr>
              <a:r>
                <a:t/>
              </a:r>
              <a:endParaRPr b="1" sz="1000">
                <a:solidFill>
                  <a:srgbClr val="46484B"/>
                </a:solidFill>
                <a:latin typeface="Open Sans"/>
                <a:ea typeface="Open Sans"/>
                <a:cs typeface="Open Sans"/>
                <a:sym typeface="Open Sans"/>
              </a:endParaRPr>
            </a:p>
          </p:txBody>
        </p:sp>
      </p:grpSp>
      <p:pic>
        <p:nvPicPr>
          <p:cNvPr id="355" name="Google Shape;355;p32"/>
          <p:cNvPicPr preferRelativeResize="0"/>
          <p:nvPr/>
        </p:nvPicPr>
        <p:blipFill>
          <a:blip r:embed="rId6">
            <a:alphaModFix/>
          </a:blip>
          <a:stretch>
            <a:fillRect/>
          </a:stretch>
        </p:blipFill>
        <p:spPr>
          <a:xfrm>
            <a:off x="2599444" y="1977639"/>
            <a:ext cx="1060625" cy="1060625"/>
          </a:xfrm>
          <a:prstGeom prst="rect">
            <a:avLst/>
          </a:prstGeom>
          <a:noFill/>
          <a:ln>
            <a:noFill/>
          </a:ln>
        </p:spPr>
      </p:pic>
      <p:pic>
        <p:nvPicPr>
          <p:cNvPr id="356" name="Google Shape;356;p32"/>
          <p:cNvPicPr preferRelativeResize="0"/>
          <p:nvPr/>
        </p:nvPicPr>
        <p:blipFill rotWithShape="1">
          <a:blip r:embed="rId7">
            <a:alphaModFix/>
          </a:blip>
          <a:srcRect b="288" l="0" r="0" t="278"/>
          <a:stretch/>
        </p:blipFill>
        <p:spPr>
          <a:xfrm>
            <a:off x="3418628" y="2781849"/>
            <a:ext cx="446606" cy="441600"/>
          </a:xfrm>
          <a:prstGeom prst="rect">
            <a:avLst/>
          </a:prstGeom>
          <a:noFill/>
          <a:ln>
            <a:noFill/>
          </a:ln>
        </p:spPr>
      </p:pic>
      <p:pic>
        <p:nvPicPr>
          <p:cNvPr id="357" name="Google Shape;357;p32"/>
          <p:cNvPicPr preferRelativeResize="0"/>
          <p:nvPr/>
        </p:nvPicPr>
        <p:blipFill>
          <a:blip r:embed="rId8">
            <a:alphaModFix/>
          </a:blip>
          <a:stretch>
            <a:fillRect/>
          </a:stretch>
        </p:blipFill>
        <p:spPr>
          <a:xfrm>
            <a:off x="1026436" y="1847663"/>
            <a:ext cx="1255218" cy="1192612"/>
          </a:xfrm>
          <a:prstGeom prst="rect">
            <a:avLst/>
          </a:prstGeom>
          <a:noFill/>
          <a:ln>
            <a:noFill/>
          </a:ln>
        </p:spPr>
      </p:pic>
      <p:pic>
        <p:nvPicPr>
          <p:cNvPr id="358" name="Google Shape;358;p32"/>
          <p:cNvPicPr preferRelativeResize="0"/>
          <p:nvPr/>
        </p:nvPicPr>
        <p:blipFill rotWithShape="1">
          <a:blip r:embed="rId9">
            <a:alphaModFix/>
          </a:blip>
          <a:srcRect b="288" l="0" r="0" t="278"/>
          <a:stretch/>
        </p:blipFill>
        <p:spPr>
          <a:xfrm>
            <a:off x="1967153" y="2781849"/>
            <a:ext cx="446606" cy="441600"/>
          </a:xfrm>
          <a:prstGeom prst="rect">
            <a:avLst/>
          </a:prstGeom>
          <a:noFill/>
          <a:ln>
            <a:noFill/>
          </a:ln>
        </p:spPr>
      </p:pic>
      <p:pic>
        <p:nvPicPr>
          <p:cNvPr id="359" name="Google Shape;359;p32"/>
          <p:cNvPicPr preferRelativeResize="0"/>
          <p:nvPr/>
        </p:nvPicPr>
        <p:blipFill rotWithShape="1">
          <a:blip r:embed="rId10">
            <a:alphaModFix/>
          </a:blip>
          <a:srcRect b="0" l="0" r="0" t="0"/>
          <a:stretch/>
        </p:blipFill>
        <p:spPr>
          <a:xfrm>
            <a:off x="5493169" y="1977639"/>
            <a:ext cx="1060625" cy="1060625"/>
          </a:xfrm>
          <a:prstGeom prst="rect">
            <a:avLst/>
          </a:prstGeom>
          <a:noFill/>
          <a:ln>
            <a:noFill/>
          </a:ln>
        </p:spPr>
      </p:pic>
      <p:pic>
        <p:nvPicPr>
          <p:cNvPr id="360" name="Google Shape;360;p32"/>
          <p:cNvPicPr preferRelativeResize="0"/>
          <p:nvPr/>
        </p:nvPicPr>
        <p:blipFill>
          <a:blip r:embed="rId11">
            <a:alphaModFix/>
          </a:blip>
          <a:stretch>
            <a:fillRect/>
          </a:stretch>
        </p:blipFill>
        <p:spPr>
          <a:xfrm>
            <a:off x="6321578" y="2781849"/>
            <a:ext cx="446606" cy="441600"/>
          </a:xfrm>
          <a:prstGeom prst="rect">
            <a:avLst/>
          </a:prstGeom>
          <a:noFill/>
          <a:ln>
            <a:noFill/>
          </a:ln>
        </p:spPr>
      </p:pic>
      <p:pic>
        <p:nvPicPr>
          <p:cNvPr id="361" name="Google Shape;361;p32"/>
          <p:cNvPicPr preferRelativeResize="0"/>
          <p:nvPr/>
        </p:nvPicPr>
        <p:blipFill rotWithShape="1">
          <a:blip r:embed="rId7">
            <a:alphaModFix/>
          </a:blip>
          <a:srcRect b="288" l="0" r="0" t="278"/>
          <a:stretch/>
        </p:blipFill>
        <p:spPr>
          <a:xfrm>
            <a:off x="4870103" y="2781849"/>
            <a:ext cx="446606" cy="441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33"/>
          <p:cNvPicPr preferRelativeResize="0"/>
          <p:nvPr/>
        </p:nvPicPr>
        <p:blipFill rotWithShape="1">
          <a:blip r:embed="rId3">
            <a:alphaModFix amt="50000"/>
          </a:blip>
          <a:srcRect b="0" l="0" r="0" t="0"/>
          <a:stretch/>
        </p:blipFill>
        <p:spPr>
          <a:xfrm flipH="1">
            <a:off x="1157201" y="1695427"/>
            <a:ext cx="6829599" cy="2496826"/>
          </a:xfrm>
          <a:prstGeom prst="rect">
            <a:avLst/>
          </a:prstGeom>
          <a:noFill/>
          <a:ln>
            <a:noFill/>
          </a:ln>
        </p:spPr>
      </p:pic>
      <p:sp>
        <p:nvSpPr>
          <p:cNvPr id="367" name="Google Shape;367;p33"/>
          <p:cNvSpPr txBox="1"/>
          <p:nvPr>
            <p:ph idx="1" type="body"/>
          </p:nvPr>
        </p:nvSpPr>
        <p:spPr>
          <a:xfrm>
            <a:off x="6840475" y="3720574"/>
            <a:ext cx="911400" cy="44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900">
                <a:solidFill>
                  <a:srgbClr val="9FA4AB"/>
                </a:solidFill>
                <a:latin typeface="Montserrat SemiBold"/>
                <a:ea typeface="Montserrat SemiBold"/>
                <a:cs typeface="Montserrat SemiBold"/>
                <a:sym typeface="Montserrat SemiBold"/>
              </a:rPr>
              <a:t>Innovators </a:t>
            </a:r>
            <a:r>
              <a:rPr lang="en" sz="900">
                <a:solidFill>
                  <a:srgbClr val="9FA4AB"/>
                </a:solidFill>
                <a:latin typeface="Montserrat ExtraBold"/>
                <a:ea typeface="Montserrat ExtraBold"/>
                <a:cs typeface="Montserrat ExtraBold"/>
                <a:sym typeface="Montserrat ExtraBold"/>
              </a:rPr>
              <a:t>2.5%</a:t>
            </a:r>
            <a:endParaRPr sz="900">
              <a:solidFill>
                <a:srgbClr val="9FA4AB"/>
              </a:solidFill>
              <a:latin typeface="Montserrat ExtraBold"/>
              <a:ea typeface="Montserrat ExtraBold"/>
              <a:cs typeface="Montserrat ExtraBold"/>
              <a:sym typeface="Montserrat ExtraBold"/>
            </a:endParaRPr>
          </a:p>
        </p:txBody>
      </p:sp>
      <p:sp>
        <p:nvSpPr>
          <p:cNvPr id="368" name="Google Shape;368;p33"/>
          <p:cNvSpPr txBox="1"/>
          <p:nvPr>
            <p:ph idx="2" type="body"/>
          </p:nvPr>
        </p:nvSpPr>
        <p:spPr>
          <a:xfrm>
            <a:off x="5992969" y="3652190"/>
            <a:ext cx="770700" cy="44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900">
                <a:solidFill>
                  <a:srgbClr val="9FA4AB"/>
                </a:solidFill>
                <a:latin typeface="Montserrat SemiBold"/>
                <a:ea typeface="Montserrat SemiBold"/>
                <a:cs typeface="Montserrat SemiBold"/>
                <a:sym typeface="Montserrat SemiBold"/>
              </a:rPr>
              <a:t>Early Adopters </a:t>
            </a:r>
            <a:r>
              <a:rPr lang="en" sz="900">
                <a:solidFill>
                  <a:srgbClr val="9FA4AB"/>
                </a:solidFill>
                <a:latin typeface="Montserrat ExtraBold"/>
                <a:ea typeface="Montserrat ExtraBold"/>
                <a:cs typeface="Montserrat ExtraBold"/>
                <a:sym typeface="Montserrat ExtraBold"/>
              </a:rPr>
              <a:t>13.5%</a:t>
            </a:r>
            <a:endParaRPr sz="900">
              <a:solidFill>
                <a:srgbClr val="9FA4AB"/>
              </a:solidFill>
              <a:latin typeface="Montserrat ExtraBold"/>
              <a:ea typeface="Montserrat ExtraBold"/>
              <a:cs typeface="Montserrat ExtraBold"/>
              <a:sym typeface="Montserrat ExtraBold"/>
            </a:endParaRPr>
          </a:p>
        </p:txBody>
      </p:sp>
      <p:sp>
        <p:nvSpPr>
          <p:cNvPr id="369" name="Google Shape;369;p33"/>
          <p:cNvSpPr txBox="1"/>
          <p:nvPr>
            <p:ph idx="3" type="body"/>
          </p:nvPr>
        </p:nvSpPr>
        <p:spPr>
          <a:xfrm>
            <a:off x="4644963" y="3652190"/>
            <a:ext cx="770700" cy="44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900">
                <a:solidFill>
                  <a:srgbClr val="9FA4AB"/>
                </a:solidFill>
                <a:latin typeface="Montserrat SemiBold"/>
                <a:ea typeface="Montserrat SemiBold"/>
                <a:cs typeface="Montserrat SemiBold"/>
                <a:sym typeface="Montserrat SemiBold"/>
              </a:rPr>
              <a:t>Early Majority </a:t>
            </a:r>
            <a:r>
              <a:rPr lang="en" sz="900">
                <a:solidFill>
                  <a:srgbClr val="9FA4AB"/>
                </a:solidFill>
                <a:latin typeface="Montserrat ExtraBold"/>
                <a:ea typeface="Montserrat ExtraBold"/>
                <a:cs typeface="Montserrat ExtraBold"/>
                <a:sym typeface="Montserrat ExtraBold"/>
              </a:rPr>
              <a:t>34%</a:t>
            </a:r>
            <a:endParaRPr sz="900">
              <a:solidFill>
                <a:srgbClr val="9FA4AB"/>
              </a:solidFill>
              <a:latin typeface="Montserrat ExtraBold"/>
              <a:ea typeface="Montserrat ExtraBold"/>
              <a:cs typeface="Montserrat ExtraBold"/>
              <a:sym typeface="Montserrat ExtraBold"/>
            </a:endParaRPr>
          </a:p>
        </p:txBody>
      </p:sp>
      <p:sp>
        <p:nvSpPr>
          <p:cNvPr id="370" name="Google Shape;370;p33"/>
          <p:cNvSpPr txBox="1"/>
          <p:nvPr>
            <p:ph idx="4" type="body"/>
          </p:nvPr>
        </p:nvSpPr>
        <p:spPr>
          <a:xfrm>
            <a:off x="3449366" y="3652190"/>
            <a:ext cx="770700" cy="44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900">
                <a:solidFill>
                  <a:srgbClr val="9FA4AB"/>
                </a:solidFill>
                <a:latin typeface="Montserrat SemiBold"/>
                <a:ea typeface="Montserrat SemiBold"/>
                <a:cs typeface="Montserrat SemiBold"/>
                <a:sym typeface="Montserrat SemiBold"/>
              </a:rPr>
              <a:t>Late Majority </a:t>
            </a:r>
            <a:r>
              <a:rPr lang="en" sz="900">
                <a:solidFill>
                  <a:srgbClr val="9FA4AB"/>
                </a:solidFill>
                <a:latin typeface="Montserrat ExtraBold"/>
                <a:ea typeface="Montserrat ExtraBold"/>
                <a:cs typeface="Montserrat ExtraBold"/>
                <a:sym typeface="Montserrat ExtraBold"/>
              </a:rPr>
              <a:t>34%</a:t>
            </a:r>
            <a:endParaRPr sz="900">
              <a:solidFill>
                <a:srgbClr val="9FA4AB"/>
              </a:solidFill>
              <a:latin typeface="Montserrat ExtraBold"/>
              <a:ea typeface="Montserrat ExtraBold"/>
              <a:cs typeface="Montserrat ExtraBold"/>
              <a:sym typeface="Montserrat ExtraBold"/>
            </a:endParaRPr>
          </a:p>
        </p:txBody>
      </p:sp>
      <p:sp>
        <p:nvSpPr>
          <p:cNvPr id="371" name="Google Shape;371;p33"/>
          <p:cNvSpPr txBox="1"/>
          <p:nvPr>
            <p:ph idx="5" type="body"/>
          </p:nvPr>
        </p:nvSpPr>
        <p:spPr>
          <a:xfrm>
            <a:off x="1694652" y="3715690"/>
            <a:ext cx="770700" cy="44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900">
                <a:solidFill>
                  <a:srgbClr val="9FA4AB"/>
                </a:solidFill>
                <a:latin typeface="Montserrat SemiBold"/>
                <a:ea typeface="Montserrat SemiBold"/>
                <a:cs typeface="Montserrat SemiBold"/>
                <a:sym typeface="Montserrat SemiBold"/>
              </a:rPr>
              <a:t>Laggards </a:t>
            </a:r>
            <a:r>
              <a:rPr lang="en" sz="900">
                <a:solidFill>
                  <a:srgbClr val="9FA4AB"/>
                </a:solidFill>
                <a:latin typeface="Montserrat ExtraBold"/>
                <a:ea typeface="Montserrat ExtraBold"/>
                <a:cs typeface="Montserrat ExtraBold"/>
                <a:sym typeface="Montserrat ExtraBold"/>
              </a:rPr>
              <a:t>34%</a:t>
            </a:r>
            <a:endParaRPr sz="900">
              <a:solidFill>
                <a:srgbClr val="9FA4AB"/>
              </a:solidFill>
              <a:latin typeface="Montserrat ExtraBold"/>
              <a:ea typeface="Montserrat ExtraBold"/>
              <a:cs typeface="Montserrat ExtraBold"/>
              <a:sym typeface="Montserrat ExtraBold"/>
            </a:endParaRPr>
          </a:p>
        </p:txBody>
      </p:sp>
      <p:sp>
        <p:nvSpPr>
          <p:cNvPr id="372" name="Google Shape;372;p33"/>
          <p:cNvSpPr txBox="1"/>
          <p:nvPr>
            <p:ph idx="6" type="body"/>
          </p:nvPr>
        </p:nvSpPr>
        <p:spPr>
          <a:xfrm>
            <a:off x="4607847" y="4195025"/>
            <a:ext cx="846000" cy="44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rgbClr val="9FA4AB"/>
                </a:solidFill>
                <a:latin typeface="Montserrat ExtraBold"/>
                <a:ea typeface="Montserrat ExtraBold"/>
                <a:cs typeface="Montserrat ExtraBold"/>
                <a:sym typeface="Montserrat ExtraBold"/>
              </a:rPr>
              <a:t>Every two weeks</a:t>
            </a:r>
            <a:endParaRPr sz="900">
              <a:solidFill>
                <a:srgbClr val="9FA4AB"/>
              </a:solidFill>
              <a:latin typeface="Montserrat SemiBold"/>
              <a:ea typeface="Montserrat SemiBold"/>
              <a:cs typeface="Montserrat SemiBold"/>
              <a:sym typeface="Montserrat SemiBold"/>
            </a:endParaRPr>
          </a:p>
        </p:txBody>
      </p:sp>
      <p:sp>
        <p:nvSpPr>
          <p:cNvPr id="373" name="Google Shape;373;p33"/>
          <p:cNvSpPr txBox="1"/>
          <p:nvPr>
            <p:ph idx="7" type="body"/>
          </p:nvPr>
        </p:nvSpPr>
        <p:spPr>
          <a:xfrm>
            <a:off x="5970799" y="4195018"/>
            <a:ext cx="770700" cy="44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rgbClr val="9FA4AB"/>
                </a:solidFill>
                <a:latin typeface="Montserrat ExtraBold"/>
                <a:ea typeface="Montserrat ExtraBold"/>
                <a:cs typeface="Montserrat ExtraBold"/>
                <a:sym typeface="Montserrat ExtraBold"/>
              </a:rPr>
              <a:t>Every day</a:t>
            </a:r>
            <a:endParaRPr sz="900">
              <a:solidFill>
                <a:srgbClr val="9FA4AB"/>
              </a:solidFill>
              <a:latin typeface="Montserrat SemiBold"/>
              <a:ea typeface="Montserrat SemiBold"/>
              <a:cs typeface="Montserrat SemiBold"/>
              <a:sym typeface="Montserrat SemiBold"/>
            </a:endParaRPr>
          </a:p>
        </p:txBody>
      </p:sp>
      <p:sp>
        <p:nvSpPr>
          <p:cNvPr id="374" name="Google Shape;374;p33"/>
          <p:cNvSpPr txBox="1"/>
          <p:nvPr>
            <p:ph idx="8" type="body"/>
          </p:nvPr>
        </p:nvSpPr>
        <p:spPr>
          <a:xfrm>
            <a:off x="6910827" y="4195018"/>
            <a:ext cx="770700" cy="44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rgbClr val="9FA4AB"/>
                </a:solidFill>
                <a:latin typeface="Montserrat ExtraBold"/>
                <a:ea typeface="Montserrat ExtraBold"/>
                <a:cs typeface="Montserrat ExtraBold"/>
                <a:sym typeface="Montserrat ExtraBold"/>
              </a:rPr>
              <a:t>5 times </a:t>
            </a:r>
            <a:endParaRPr sz="900">
              <a:solidFill>
                <a:srgbClr val="9FA4AB"/>
              </a:solidFill>
              <a:latin typeface="Montserrat ExtraBold"/>
              <a:ea typeface="Montserrat ExtraBold"/>
              <a:cs typeface="Montserrat ExtraBold"/>
              <a:sym typeface="Montserrat ExtraBold"/>
            </a:endParaRPr>
          </a:p>
          <a:p>
            <a:pPr indent="0" lvl="0" marL="0" rtl="0" algn="ctr">
              <a:spcBef>
                <a:spcPts val="0"/>
              </a:spcBef>
              <a:spcAft>
                <a:spcPts val="0"/>
              </a:spcAft>
              <a:buClr>
                <a:schemeClr val="dk1"/>
              </a:buClr>
              <a:buSzPts val="1100"/>
              <a:buFont typeface="Arial"/>
              <a:buNone/>
            </a:pPr>
            <a:r>
              <a:rPr lang="en" sz="900">
                <a:solidFill>
                  <a:srgbClr val="9FA4AB"/>
                </a:solidFill>
                <a:latin typeface="Montserrat ExtraBold"/>
                <a:ea typeface="Montserrat ExtraBold"/>
                <a:cs typeface="Montserrat ExtraBold"/>
                <a:sym typeface="Montserrat ExtraBold"/>
              </a:rPr>
              <a:t>a day</a:t>
            </a:r>
            <a:endParaRPr sz="900">
              <a:solidFill>
                <a:srgbClr val="9FA4AB"/>
              </a:solidFill>
              <a:latin typeface="Montserrat SemiBold"/>
              <a:ea typeface="Montserrat SemiBold"/>
              <a:cs typeface="Montserrat SemiBold"/>
              <a:sym typeface="Montserrat SemiBold"/>
            </a:endParaRPr>
          </a:p>
        </p:txBody>
      </p:sp>
      <p:sp>
        <p:nvSpPr>
          <p:cNvPr id="375" name="Google Shape;375;p33"/>
          <p:cNvSpPr txBox="1"/>
          <p:nvPr>
            <p:ph idx="9" type="body"/>
          </p:nvPr>
        </p:nvSpPr>
        <p:spPr>
          <a:xfrm>
            <a:off x="1579350" y="4195018"/>
            <a:ext cx="911400" cy="44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900">
                <a:solidFill>
                  <a:srgbClr val="9FA4AB"/>
                </a:solidFill>
                <a:latin typeface="Montserrat ExtraBold"/>
                <a:ea typeface="Montserrat ExtraBold"/>
                <a:cs typeface="Montserrat ExtraBold"/>
                <a:sym typeface="Montserrat ExtraBold"/>
              </a:rPr>
              <a:t>Every 6 month</a:t>
            </a:r>
            <a:endParaRPr sz="900">
              <a:solidFill>
                <a:srgbClr val="9FA4AB"/>
              </a:solidFill>
              <a:latin typeface="Montserrat ExtraBold"/>
              <a:ea typeface="Montserrat ExtraBold"/>
              <a:cs typeface="Montserrat ExtraBold"/>
              <a:sym typeface="Montserrat ExtraBold"/>
            </a:endParaRPr>
          </a:p>
        </p:txBody>
      </p:sp>
      <p:sp>
        <p:nvSpPr>
          <p:cNvPr id="376" name="Google Shape;376;p33"/>
          <p:cNvSpPr txBox="1"/>
          <p:nvPr>
            <p:ph idx="13" type="body"/>
          </p:nvPr>
        </p:nvSpPr>
        <p:spPr>
          <a:xfrm>
            <a:off x="3365337" y="4195018"/>
            <a:ext cx="911400" cy="44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900">
                <a:solidFill>
                  <a:srgbClr val="9FA4AB"/>
                </a:solidFill>
                <a:latin typeface="Montserrat ExtraBold"/>
                <a:ea typeface="Montserrat ExtraBold"/>
                <a:cs typeface="Montserrat ExtraBold"/>
                <a:sym typeface="Montserrat ExtraBold"/>
              </a:rPr>
              <a:t>Every month</a:t>
            </a:r>
            <a:endParaRPr sz="900">
              <a:solidFill>
                <a:srgbClr val="9FA4AB"/>
              </a:solidFill>
              <a:latin typeface="Montserrat ExtraBold"/>
              <a:ea typeface="Montserrat ExtraBold"/>
              <a:cs typeface="Montserrat ExtraBold"/>
              <a:sym typeface="Montserrat ExtraBold"/>
            </a:endParaRPr>
          </a:p>
        </p:txBody>
      </p:sp>
      <p:sp>
        <p:nvSpPr>
          <p:cNvPr id="377" name="Google Shape;377;p33"/>
          <p:cNvSpPr txBox="1"/>
          <p:nvPr>
            <p:ph idx="14" type="body"/>
          </p:nvPr>
        </p:nvSpPr>
        <p:spPr>
          <a:xfrm>
            <a:off x="5680736" y="2428707"/>
            <a:ext cx="770700" cy="258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900">
                <a:solidFill>
                  <a:srgbClr val="9FA4AB"/>
                </a:solidFill>
                <a:latin typeface="Montserrat SemiBold"/>
                <a:ea typeface="Montserrat SemiBold"/>
                <a:cs typeface="Montserrat SemiBold"/>
                <a:sym typeface="Montserrat SemiBold"/>
              </a:rPr>
              <a:t>Chasm</a:t>
            </a:r>
            <a:endParaRPr sz="900">
              <a:solidFill>
                <a:srgbClr val="9FA4AB"/>
              </a:solidFill>
              <a:latin typeface="Montserrat SemiBold"/>
              <a:ea typeface="Montserrat SemiBold"/>
              <a:cs typeface="Montserrat SemiBold"/>
              <a:sym typeface="Montserrat SemiBold"/>
            </a:endParaRPr>
          </a:p>
        </p:txBody>
      </p:sp>
      <p:sp>
        <p:nvSpPr>
          <p:cNvPr id="378" name="Google Shape;378;p33"/>
          <p:cNvSpPr txBox="1"/>
          <p:nvPr>
            <p:ph type="title"/>
          </p:nvPr>
        </p:nvSpPr>
        <p:spPr>
          <a:xfrm>
            <a:off x="761325" y="400804"/>
            <a:ext cx="4098000" cy="441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Font typeface="Arial"/>
              <a:buNone/>
            </a:pPr>
            <a:r>
              <a:rPr lang="en" sz="3000">
                <a:solidFill>
                  <a:srgbClr val="D9D9D9"/>
                </a:solidFill>
                <a:latin typeface="Passion One"/>
                <a:ea typeface="Passion One"/>
                <a:cs typeface="Passion One"/>
                <a:sym typeface="Passion One"/>
              </a:rPr>
              <a:t>THE CHALLENGE:</a:t>
            </a:r>
            <a:endParaRPr i="0" sz="3000" u="none" cap="none" strike="noStrike">
              <a:solidFill>
                <a:srgbClr val="D9D9D9"/>
              </a:solidFill>
              <a:latin typeface="Passion One"/>
              <a:ea typeface="Passion One"/>
              <a:cs typeface="Passion One"/>
              <a:sym typeface="Passion One"/>
            </a:endParaRPr>
          </a:p>
        </p:txBody>
      </p:sp>
      <p:sp>
        <p:nvSpPr>
          <p:cNvPr id="379" name="Google Shape;379;p33"/>
          <p:cNvSpPr txBox="1"/>
          <p:nvPr>
            <p:ph idx="15" type="title"/>
          </p:nvPr>
        </p:nvSpPr>
        <p:spPr>
          <a:xfrm>
            <a:off x="783025" y="379275"/>
            <a:ext cx="3082200" cy="441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Font typeface="Arial"/>
              <a:buNone/>
            </a:pPr>
            <a:r>
              <a:rPr lang="en" sz="3000">
                <a:solidFill>
                  <a:srgbClr val="46484B"/>
                </a:solidFill>
                <a:latin typeface="Passion One"/>
                <a:ea typeface="Passion One"/>
                <a:cs typeface="Passion One"/>
                <a:sym typeface="Passion One"/>
              </a:rPr>
              <a:t>THE CHALLENGE:</a:t>
            </a:r>
            <a:endParaRPr i="0" sz="3000" u="none" cap="none" strike="noStrike">
              <a:solidFill>
                <a:srgbClr val="46484B"/>
              </a:solidFill>
              <a:latin typeface="Passion One"/>
              <a:ea typeface="Passion One"/>
              <a:cs typeface="Passion One"/>
              <a:sym typeface="Passion One"/>
            </a:endParaRPr>
          </a:p>
        </p:txBody>
      </p:sp>
      <p:sp>
        <p:nvSpPr>
          <p:cNvPr id="380" name="Google Shape;380;p33"/>
          <p:cNvSpPr/>
          <p:nvPr/>
        </p:nvSpPr>
        <p:spPr>
          <a:xfrm>
            <a:off x="569743" y="502361"/>
            <a:ext cx="95400" cy="660600"/>
          </a:xfrm>
          <a:prstGeom prst="rect">
            <a:avLst/>
          </a:prstGeom>
          <a:solidFill>
            <a:srgbClr val="5DC0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3"/>
          <p:cNvSpPr txBox="1"/>
          <p:nvPr>
            <p:ph idx="16" type="title"/>
          </p:nvPr>
        </p:nvSpPr>
        <p:spPr>
          <a:xfrm>
            <a:off x="761325" y="722904"/>
            <a:ext cx="4098000" cy="441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Font typeface="Arial"/>
              <a:buNone/>
            </a:pPr>
            <a:r>
              <a:rPr lang="en" sz="3000">
                <a:solidFill>
                  <a:srgbClr val="D9D9D9"/>
                </a:solidFill>
                <a:latin typeface="Passion One"/>
                <a:ea typeface="Passion One"/>
                <a:cs typeface="Passion One"/>
                <a:sym typeface="Passion One"/>
              </a:rPr>
              <a:t>#5 SCALE</a:t>
            </a:r>
            <a:endParaRPr i="0" sz="3000" u="none" cap="none" strike="noStrike">
              <a:solidFill>
                <a:srgbClr val="D9D9D9"/>
              </a:solidFill>
              <a:latin typeface="Passion One"/>
              <a:ea typeface="Passion One"/>
              <a:cs typeface="Passion One"/>
              <a:sym typeface="Passion One"/>
            </a:endParaRPr>
          </a:p>
        </p:txBody>
      </p:sp>
      <p:sp>
        <p:nvSpPr>
          <p:cNvPr id="382" name="Google Shape;382;p33"/>
          <p:cNvSpPr txBox="1"/>
          <p:nvPr>
            <p:ph idx="17" type="title"/>
          </p:nvPr>
        </p:nvSpPr>
        <p:spPr>
          <a:xfrm>
            <a:off x="783025" y="701383"/>
            <a:ext cx="3363900" cy="441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Font typeface="Arial"/>
              <a:buNone/>
            </a:pPr>
            <a:r>
              <a:rPr lang="en" sz="3000">
                <a:solidFill>
                  <a:schemeClr val="accent1"/>
                </a:solidFill>
                <a:latin typeface="Passion One"/>
                <a:ea typeface="Passion One"/>
                <a:cs typeface="Passion One"/>
                <a:sym typeface="Passion One"/>
              </a:rPr>
              <a:t>#5 SCALE</a:t>
            </a:r>
            <a:endParaRPr i="0" sz="3000" u="none" cap="none" strike="noStrike">
              <a:solidFill>
                <a:srgbClr val="46484B"/>
              </a:solidFill>
              <a:latin typeface="Passion One"/>
              <a:ea typeface="Passion One"/>
              <a:cs typeface="Passion One"/>
              <a:sym typeface="Passion One"/>
            </a:endParaRPr>
          </a:p>
        </p:txBody>
      </p:sp>
      <p:sp>
        <p:nvSpPr>
          <p:cNvPr id="383" name="Google Shape;383;p33"/>
          <p:cNvSpPr txBox="1"/>
          <p:nvPr>
            <p:ph idx="18" type="body"/>
          </p:nvPr>
        </p:nvSpPr>
        <p:spPr>
          <a:xfrm>
            <a:off x="2708936" y="2428707"/>
            <a:ext cx="770700" cy="258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900">
                <a:solidFill>
                  <a:srgbClr val="657786"/>
                </a:solidFill>
                <a:latin typeface="Montserrat SemiBold"/>
                <a:ea typeface="Montserrat SemiBold"/>
                <a:cs typeface="Montserrat SemiBold"/>
                <a:sym typeface="Montserrat SemiBold"/>
              </a:rPr>
              <a:t>Chasm</a:t>
            </a:r>
            <a:endParaRPr sz="900">
              <a:solidFill>
                <a:srgbClr val="657786"/>
              </a:solidFill>
              <a:latin typeface="Montserrat SemiBold"/>
              <a:ea typeface="Montserrat SemiBold"/>
              <a:cs typeface="Montserrat SemiBold"/>
              <a:sym typeface="Montserrat SemiBold"/>
            </a:endParaRPr>
          </a:p>
        </p:txBody>
      </p:sp>
      <p:sp>
        <p:nvSpPr>
          <p:cNvPr id="384" name="Google Shape;384;p33"/>
          <p:cNvSpPr/>
          <p:nvPr/>
        </p:nvSpPr>
        <p:spPr>
          <a:xfrm>
            <a:off x="1694075" y="1315304"/>
            <a:ext cx="4946400" cy="248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 name="Google Shape;385;p33"/>
          <p:cNvGrpSpPr/>
          <p:nvPr/>
        </p:nvGrpSpPr>
        <p:grpSpPr>
          <a:xfrm>
            <a:off x="7965794" y="4767155"/>
            <a:ext cx="1186346" cy="414300"/>
            <a:chOff x="7891653" y="4711550"/>
            <a:chExt cx="1186346" cy="414300"/>
          </a:xfrm>
        </p:grpSpPr>
        <p:pic>
          <p:nvPicPr>
            <p:cNvPr id="386" name="Google Shape;386;p33"/>
            <p:cNvPicPr preferRelativeResize="0"/>
            <p:nvPr/>
          </p:nvPicPr>
          <p:blipFill>
            <a:blip r:embed="rId4">
              <a:alphaModFix/>
            </a:blip>
            <a:stretch>
              <a:fillRect/>
            </a:stretch>
          </p:blipFill>
          <p:spPr>
            <a:xfrm>
              <a:off x="7891653" y="4749699"/>
              <a:ext cx="197675" cy="197675"/>
            </a:xfrm>
            <a:prstGeom prst="rect">
              <a:avLst/>
            </a:prstGeom>
            <a:noFill/>
            <a:ln>
              <a:noFill/>
            </a:ln>
          </p:spPr>
        </p:pic>
        <p:sp>
          <p:nvSpPr>
            <p:cNvPr id="387" name="Google Shape;387;p33"/>
            <p:cNvSpPr txBox="1"/>
            <p:nvPr/>
          </p:nvSpPr>
          <p:spPr>
            <a:xfrm>
              <a:off x="8059499" y="4711550"/>
              <a:ext cx="1018500" cy="41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888888"/>
                  </a:solidFill>
                  <a:latin typeface="Montserrat"/>
                  <a:ea typeface="Montserrat"/>
                  <a:cs typeface="Montserrat"/>
                  <a:sym typeface="Montserrat"/>
                </a:rPr>
                <a:t>www.testim.io</a:t>
              </a:r>
              <a:endParaRPr b="1" sz="800">
                <a:solidFill>
                  <a:srgbClr val="888888"/>
                </a:solidFill>
                <a:latin typeface="Montserrat"/>
                <a:ea typeface="Montserrat"/>
                <a:cs typeface="Montserrat"/>
                <a:sym typeface="Montserrat"/>
              </a:endParaRPr>
            </a:p>
            <a:p>
              <a:pPr indent="0" lvl="0" marL="0" rtl="0" algn="l">
                <a:spcBef>
                  <a:spcPts val="0"/>
                </a:spcBef>
                <a:spcAft>
                  <a:spcPts val="0"/>
                </a:spcAft>
                <a:buNone/>
              </a:pPr>
              <a:r>
                <a:t/>
              </a:r>
              <a:endParaRPr b="1" sz="1000">
                <a:solidFill>
                  <a:srgbClr val="46484B"/>
                </a:solidFill>
                <a:latin typeface="Open Sans"/>
                <a:ea typeface="Open Sans"/>
                <a:cs typeface="Open Sans"/>
                <a:sym typeface="Open Sans"/>
              </a:endParaRPr>
            </a:p>
          </p:txBody>
        </p:sp>
      </p:grpSp>
      <p:pic>
        <p:nvPicPr>
          <p:cNvPr id="388" name="Google Shape;388;p33"/>
          <p:cNvPicPr preferRelativeResize="0"/>
          <p:nvPr/>
        </p:nvPicPr>
        <p:blipFill rotWithShape="1">
          <a:blip r:embed="rId5">
            <a:alphaModFix/>
          </a:blip>
          <a:srcRect b="0" l="0" r="0" t="0"/>
          <a:stretch/>
        </p:blipFill>
        <p:spPr>
          <a:xfrm>
            <a:off x="6926175" y="1977639"/>
            <a:ext cx="1060625" cy="1060625"/>
          </a:xfrm>
          <a:prstGeom prst="rect">
            <a:avLst/>
          </a:prstGeom>
          <a:noFill/>
          <a:ln>
            <a:noFill/>
          </a:ln>
        </p:spPr>
      </p:pic>
      <p:pic>
        <p:nvPicPr>
          <p:cNvPr id="389" name="Google Shape;389;p33"/>
          <p:cNvPicPr preferRelativeResize="0"/>
          <p:nvPr/>
        </p:nvPicPr>
        <p:blipFill>
          <a:blip r:embed="rId6">
            <a:alphaModFix/>
          </a:blip>
          <a:stretch>
            <a:fillRect/>
          </a:stretch>
        </p:blipFill>
        <p:spPr>
          <a:xfrm>
            <a:off x="7773053" y="2781849"/>
            <a:ext cx="446606" cy="441600"/>
          </a:xfrm>
          <a:prstGeom prst="rect">
            <a:avLst/>
          </a:prstGeom>
          <a:noFill/>
          <a:ln>
            <a:noFill/>
          </a:ln>
        </p:spPr>
      </p:pic>
      <p:pic>
        <p:nvPicPr>
          <p:cNvPr id="390" name="Google Shape;390;p33"/>
          <p:cNvPicPr preferRelativeResize="0"/>
          <p:nvPr/>
        </p:nvPicPr>
        <p:blipFill>
          <a:blip r:embed="rId7">
            <a:alphaModFix/>
          </a:blip>
          <a:stretch>
            <a:fillRect/>
          </a:stretch>
        </p:blipFill>
        <p:spPr>
          <a:xfrm>
            <a:off x="4042862" y="1977650"/>
            <a:ext cx="1060625" cy="1060625"/>
          </a:xfrm>
          <a:prstGeom prst="rect">
            <a:avLst/>
          </a:prstGeom>
          <a:noFill/>
          <a:ln>
            <a:noFill/>
          </a:ln>
        </p:spPr>
      </p:pic>
      <p:pic>
        <p:nvPicPr>
          <p:cNvPr id="391" name="Google Shape;391;p33"/>
          <p:cNvPicPr preferRelativeResize="0"/>
          <p:nvPr/>
        </p:nvPicPr>
        <p:blipFill>
          <a:blip r:embed="rId8">
            <a:alphaModFix/>
          </a:blip>
          <a:stretch>
            <a:fillRect/>
          </a:stretch>
        </p:blipFill>
        <p:spPr>
          <a:xfrm>
            <a:off x="5489149" y="1977639"/>
            <a:ext cx="1060625" cy="1060625"/>
          </a:xfrm>
          <a:prstGeom prst="rect">
            <a:avLst/>
          </a:prstGeom>
          <a:noFill/>
          <a:ln>
            <a:noFill/>
          </a:ln>
        </p:spPr>
      </p:pic>
      <p:pic>
        <p:nvPicPr>
          <p:cNvPr id="392" name="Google Shape;392;p33"/>
          <p:cNvPicPr preferRelativeResize="0"/>
          <p:nvPr/>
        </p:nvPicPr>
        <p:blipFill rotWithShape="1">
          <a:blip r:embed="rId9">
            <a:alphaModFix/>
          </a:blip>
          <a:srcRect b="288" l="0" r="0" t="278"/>
          <a:stretch/>
        </p:blipFill>
        <p:spPr>
          <a:xfrm>
            <a:off x="4870103" y="2781849"/>
            <a:ext cx="446606" cy="441600"/>
          </a:xfrm>
          <a:prstGeom prst="rect">
            <a:avLst/>
          </a:prstGeom>
          <a:noFill/>
          <a:ln>
            <a:noFill/>
          </a:ln>
        </p:spPr>
      </p:pic>
      <p:pic>
        <p:nvPicPr>
          <p:cNvPr id="393" name="Google Shape;393;p33"/>
          <p:cNvPicPr preferRelativeResize="0"/>
          <p:nvPr/>
        </p:nvPicPr>
        <p:blipFill rotWithShape="1">
          <a:blip r:embed="rId10">
            <a:alphaModFix/>
          </a:blip>
          <a:srcRect b="288" l="0" r="0" t="278"/>
          <a:stretch/>
        </p:blipFill>
        <p:spPr>
          <a:xfrm>
            <a:off x="6321578" y="2781849"/>
            <a:ext cx="446606" cy="441600"/>
          </a:xfrm>
          <a:prstGeom prst="rect">
            <a:avLst/>
          </a:prstGeom>
          <a:noFill/>
          <a:ln>
            <a:noFill/>
          </a:ln>
        </p:spPr>
      </p:pic>
      <p:pic>
        <p:nvPicPr>
          <p:cNvPr id="394" name="Google Shape;394;p33"/>
          <p:cNvPicPr preferRelativeResize="0"/>
          <p:nvPr/>
        </p:nvPicPr>
        <p:blipFill>
          <a:blip r:embed="rId11">
            <a:alphaModFix/>
          </a:blip>
          <a:stretch>
            <a:fillRect/>
          </a:stretch>
        </p:blipFill>
        <p:spPr>
          <a:xfrm>
            <a:off x="2599444" y="1977639"/>
            <a:ext cx="1060625" cy="1060625"/>
          </a:xfrm>
          <a:prstGeom prst="rect">
            <a:avLst/>
          </a:prstGeom>
          <a:noFill/>
          <a:ln>
            <a:noFill/>
          </a:ln>
        </p:spPr>
      </p:pic>
      <p:pic>
        <p:nvPicPr>
          <p:cNvPr id="395" name="Google Shape;395;p33"/>
          <p:cNvPicPr preferRelativeResize="0"/>
          <p:nvPr/>
        </p:nvPicPr>
        <p:blipFill rotWithShape="1">
          <a:blip r:embed="rId12">
            <a:alphaModFix/>
          </a:blip>
          <a:srcRect b="288" l="0" r="0" t="278"/>
          <a:stretch/>
        </p:blipFill>
        <p:spPr>
          <a:xfrm>
            <a:off x="3418628" y="2781849"/>
            <a:ext cx="446606" cy="441600"/>
          </a:xfrm>
          <a:prstGeom prst="rect">
            <a:avLst/>
          </a:prstGeom>
          <a:noFill/>
          <a:ln>
            <a:noFill/>
          </a:ln>
        </p:spPr>
      </p:pic>
      <p:pic>
        <p:nvPicPr>
          <p:cNvPr id="396" name="Google Shape;396;p33"/>
          <p:cNvPicPr preferRelativeResize="0"/>
          <p:nvPr/>
        </p:nvPicPr>
        <p:blipFill>
          <a:blip r:embed="rId13">
            <a:alphaModFix/>
          </a:blip>
          <a:stretch>
            <a:fillRect/>
          </a:stretch>
        </p:blipFill>
        <p:spPr>
          <a:xfrm>
            <a:off x="1026436" y="1847663"/>
            <a:ext cx="1255218" cy="1192612"/>
          </a:xfrm>
          <a:prstGeom prst="rect">
            <a:avLst/>
          </a:prstGeom>
          <a:noFill/>
          <a:ln>
            <a:noFill/>
          </a:ln>
        </p:spPr>
      </p:pic>
      <p:pic>
        <p:nvPicPr>
          <p:cNvPr id="397" name="Google Shape;397;p33"/>
          <p:cNvPicPr preferRelativeResize="0"/>
          <p:nvPr/>
        </p:nvPicPr>
        <p:blipFill rotWithShape="1">
          <a:blip r:embed="rId14">
            <a:alphaModFix/>
          </a:blip>
          <a:srcRect b="288" l="0" r="0" t="278"/>
          <a:stretch/>
        </p:blipFill>
        <p:spPr>
          <a:xfrm>
            <a:off x="1967153" y="2781849"/>
            <a:ext cx="446606" cy="441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DC0FA"/>
        </a:solidFill>
      </p:bgPr>
    </p:bg>
    <p:spTree>
      <p:nvGrpSpPr>
        <p:cNvPr id="402" name="Shape 402"/>
        <p:cNvGrpSpPr/>
        <p:nvPr/>
      </p:nvGrpSpPr>
      <p:grpSpPr>
        <a:xfrm>
          <a:off x="0" y="0"/>
          <a:ext cx="0" cy="0"/>
          <a:chOff x="0" y="0"/>
          <a:chExt cx="0" cy="0"/>
        </a:xfrm>
      </p:grpSpPr>
      <p:sp>
        <p:nvSpPr>
          <p:cNvPr id="403" name="Google Shape;403;p34"/>
          <p:cNvSpPr txBox="1"/>
          <p:nvPr/>
        </p:nvSpPr>
        <p:spPr>
          <a:xfrm>
            <a:off x="3595088" y="1856524"/>
            <a:ext cx="2074800" cy="615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SzPts val="1100"/>
              <a:buNone/>
            </a:pPr>
            <a:r>
              <a:rPr b="1" lang="en" sz="5000">
                <a:solidFill>
                  <a:srgbClr val="A8D9FA"/>
                </a:solidFill>
                <a:latin typeface="Passion One"/>
                <a:ea typeface="Passion One"/>
                <a:cs typeface="Passion One"/>
                <a:sym typeface="Passion One"/>
              </a:rPr>
              <a:t>BASICS</a:t>
            </a:r>
            <a:endParaRPr b="1" sz="5000">
              <a:solidFill>
                <a:srgbClr val="A8D9FA"/>
              </a:solidFill>
              <a:latin typeface="Passion One"/>
              <a:ea typeface="Passion One"/>
              <a:cs typeface="Passion One"/>
              <a:sym typeface="Passion One"/>
            </a:endParaRPr>
          </a:p>
        </p:txBody>
      </p:sp>
      <p:sp>
        <p:nvSpPr>
          <p:cNvPr id="404" name="Google Shape;404;p34"/>
          <p:cNvSpPr txBox="1"/>
          <p:nvPr/>
        </p:nvSpPr>
        <p:spPr>
          <a:xfrm>
            <a:off x="3606856" y="2380150"/>
            <a:ext cx="2097000" cy="615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b="1" lang="en" sz="5000">
                <a:solidFill>
                  <a:srgbClr val="A8D9FA"/>
                </a:solidFill>
                <a:latin typeface="Passion One"/>
                <a:ea typeface="Passion One"/>
                <a:cs typeface="Passion One"/>
                <a:sym typeface="Passion One"/>
              </a:rPr>
              <a:t>OF AI</a:t>
            </a:r>
            <a:endParaRPr b="1" sz="5000">
              <a:solidFill>
                <a:srgbClr val="A8D9FA"/>
              </a:solidFill>
              <a:latin typeface="Passion One"/>
              <a:ea typeface="Passion One"/>
              <a:cs typeface="Passion One"/>
              <a:sym typeface="Passion One"/>
            </a:endParaRPr>
          </a:p>
        </p:txBody>
      </p:sp>
      <p:sp>
        <p:nvSpPr>
          <p:cNvPr id="405" name="Google Shape;405;p34"/>
          <p:cNvSpPr txBox="1"/>
          <p:nvPr/>
        </p:nvSpPr>
        <p:spPr>
          <a:xfrm>
            <a:off x="3635724" y="1826850"/>
            <a:ext cx="2074800" cy="615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SzPts val="1100"/>
              <a:buNone/>
            </a:pPr>
            <a:r>
              <a:rPr b="1" lang="en" sz="5000">
                <a:solidFill>
                  <a:srgbClr val="FFFFFF"/>
                </a:solidFill>
                <a:latin typeface="Passion One"/>
                <a:ea typeface="Passion One"/>
                <a:cs typeface="Passion One"/>
                <a:sym typeface="Passion One"/>
              </a:rPr>
              <a:t>BASICS </a:t>
            </a:r>
            <a:endParaRPr b="1" sz="5000">
              <a:solidFill>
                <a:srgbClr val="FFFFFF"/>
              </a:solidFill>
              <a:latin typeface="Passion One"/>
              <a:ea typeface="Passion One"/>
              <a:cs typeface="Passion One"/>
              <a:sym typeface="Passion One"/>
            </a:endParaRPr>
          </a:p>
        </p:txBody>
      </p:sp>
      <p:sp>
        <p:nvSpPr>
          <p:cNvPr id="406" name="Google Shape;406;p34"/>
          <p:cNvSpPr txBox="1"/>
          <p:nvPr/>
        </p:nvSpPr>
        <p:spPr>
          <a:xfrm>
            <a:off x="3635407" y="2350475"/>
            <a:ext cx="2097000" cy="615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b="1" lang="en" sz="5000">
                <a:solidFill>
                  <a:srgbClr val="FFFFFF"/>
                </a:solidFill>
                <a:latin typeface="Passion One"/>
                <a:ea typeface="Passion One"/>
                <a:cs typeface="Passion One"/>
                <a:sym typeface="Passion One"/>
              </a:rPr>
              <a:t>OF AI</a:t>
            </a:r>
            <a:endParaRPr b="1" sz="5000">
              <a:solidFill>
                <a:srgbClr val="FFFFFF"/>
              </a:solidFill>
              <a:latin typeface="Passion One"/>
              <a:ea typeface="Passion One"/>
              <a:cs typeface="Passion One"/>
              <a:sym typeface="Passion One"/>
            </a:endParaRPr>
          </a:p>
        </p:txBody>
      </p:sp>
      <p:sp>
        <p:nvSpPr>
          <p:cNvPr id="407" name="Google Shape;407;p34"/>
          <p:cNvSpPr/>
          <p:nvPr/>
        </p:nvSpPr>
        <p:spPr>
          <a:xfrm>
            <a:off x="3434745" y="2057410"/>
            <a:ext cx="130200" cy="980400"/>
          </a:xfrm>
          <a:prstGeom prst="rect">
            <a:avLst/>
          </a:prstGeom>
          <a:solidFill>
            <a:srgbClr val="FFE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5"/>
          <p:cNvSpPr txBox="1"/>
          <p:nvPr/>
        </p:nvSpPr>
        <p:spPr>
          <a:xfrm>
            <a:off x="5405575" y="1275824"/>
            <a:ext cx="21288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474748"/>
                </a:solidFill>
                <a:latin typeface="Montserrat"/>
                <a:ea typeface="Montserrat"/>
                <a:cs typeface="Montserrat"/>
                <a:sym typeface="Montserrat"/>
              </a:rPr>
              <a:t>Artificial Intelligence </a:t>
            </a:r>
            <a:r>
              <a:rPr b="1" lang="en" sz="1200">
                <a:solidFill>
                  <a:srgbClr val="9FA4AB"/>
                </a:solidFill>
                <a:latin typeface="Montserrat"/>
                <a:ea typeface="Montserrat"/>
                <a:cs typeface="Montserrat"/>
                <a:sym typeface="Montserrat"/>
              </a:rPr>
              <a:t>(AI)</a:t>
            </a:r>
            <a:endParaRPr b="1" sz="1200">
              <a:solidFill>
                <a:srgbClr val="9FA4AB"/>
              </a:solidFill>
              <a:latin typeface="Montserrat"/>
              <a:ea typeface="Montserrat"/>
              <a:cs typeface="Montserrat"/>
              <a:sym typeface="Montserrat"/>
            </a:endParaRPr>
          </a:p>
        </p:txBody>
      </p:sp>
      <p:grpSp>
        <p:nvGrpSpPr>
          <p:cNvPr id="413" name="Google Shape;413;p35"/>
          <p:cNvGrpSpPr/>
          <p:nvPr/>
        </p:nvGrpSpPr>
        <p:grpSpPr>
          <a:xfrm>
            <a:off x="7965794" y="4767155"/>
            <a:ext cx="1186346" cy="414300"/>
            <a:chOff x="7891653" y="4711550"/>
            <a:chExt cx="1186346" cy="414300"/>
          </a:xfrm>
        </p:grpSpPr>
        <p:pic>
          <p:nvPicPr>
            <p:cNvPr id="414" name="Google Shape;414;p35"/>
            <p:cNvPicPr preferRelativeResize="0"/>
            <p:nvPr/>
          </p:nvPicPr>
          <p:blipFill>
            <a:blip r:embed="rId3">
              <a:alphaModFix/>
            </a:blip>
            <a:stretch>
              <a:fillRect/>
            </a:stretch>
          </p:blipFill>
          <p:spPr>
            <a:xfrm>
              <a:off x="7891653" y="4749699"/>
              <a:ext cx="197675" cy="197675"/>
            </a:xfrm>
            <a:prstGeom prst="rect">
              <a:avLst/>
            </a:prstGeom>
            <a:noFill/>
            <a:ln>
              <a:noFill/>
            </a:ln>
          </p:spPr>
        </p:pic>
        <p:sp>
          <p:nvSpPr>
            <p:cNvPr id="415" name="Google Shape;415;p35"/>
            <p:cNvSpPr txBox="1"/>
            <p:nvPr/>
          </p:nvSpPr>
          <p:spPr>
            <a:xfrm>
              <a:off x="8059499" y="4711550"/>
              <a:ext cx="1018500" cy="41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888888"/>
                  </a:solidFill>
                  <a:latin typeface="Montserrat"/>
                  <a:ea typeface="Montserrat"/>
                  <a:cs typeface="Montserrat"/>
                  <a:sym typeface="Montserrat"/>
                </a:rPr>
                <a:t>www.testim.io</a:t>
              </a:r>
              <a:endParaRPr b="1" sz="800">
                <a:solidFill>
                  <a:srgbClr val="888888"/>
                </a:solidFill>
                <a:latin typeface="Montserrat"/>
                <a:ea typeface="Montserrat"/>
                <a:cs typeface="Montserrat"/>
                <a:sym typeface="Montserrat"/>
              </a:endParaRPr>
            </a:p>
            <a:p>
              <a:pPr indent="0" lvl="0" marL="0" rtl="0" algn="l">
                <a:spcBef>
                  <a:spcPts val="0"/>
                </a:spcBef>
                <a:spcAft>
                  <a:spcPts val="0"/>
                </a:spcAft>
                <a:buNone/>
              </a:pPr>
              <a:r>
                <a:t/>
              </a:r>
              <a:endParaRPr b="1" sz="1000">
                <a:solidFill>
                  <a:srgbClr val="46484B"/>
                </a:solidFill>
                <a:latin typeface="Open Sans"/>
                <a:ea typeface="Open Sans"/>
                <a:cs typeface="Open Sans"/>
                <a:sym typeface="Open Sans"/>
              </a:endParaRPr>
            </a:p>
          </p:txBody>
        </p:sp>
      </p:grpSp>
      <p:sp>
        <p:nvSpPr>
          <p:cNvPr id="416" name="Google Shape;416;p35"/>
          <p:cNvSpPr txBox="1"/>
          <p:nvPr/>
        </p:nvSpPr>
        <p:spPr>
          <a:xfrm>
            <a:off x="761325" y="261600"/>
            <a:ext cx="3631500" cy="441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0000"/>
              </a:buClr>
              <a:buSzPts val="1100"/>
              <a:buFont typeface="Arial"/>
              <a:buNone/>
            </a:pPr>
            <a:r>
              <a:rPr lang="en" sz="3000">
                <a:solidFill>
                  <a:srgbClr val="D8DAE5"/>
                </a:solidFill>
                <a:latin typeface="Passion One"/>
                <a:ea typeface="Passion One"/>
                <a:cs typeface="Passion One"/>
                <a:sym typeface="Passion One"/>
              </a:rPr>
              <a:t>DE-MYSTIFYING AI</a:t>
            </a:r>
            <a:endParaRPr sz="3000">
              <a:solidFill>
                <a:srgbClr val="D8DAE5"/>
              </a:solidFill>
              <a:latin typeface="Passion One"/>
              <a:ea typeface="Passion One"/>
              <a:cs typeface="Passion One"/>
              <a:sym typeface="Passion One"/>
            </a:endParaRPr>
          </a:p>
        </p:txBody>
      </p:sp>
      <p:sp>
        <p:nvSpPr>
          <p:cNvPr id="417" name="Google Shape;417;p35"/>
          <p:cNvSpPr txBox="1"/>
          <p:nvPr/>
        </p:nvSpPr>
        <p:spPr>
          <a:xfrm>
            <a:off x="783025" y="241476"/>
            <a:ext cx="4749600" cy="441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3000">
                <a:solidFill>
                  <a:schemeClr val="dk2"/>
                </a:solidFill>
                <a:latin typeface="Passion One"/>
                <a:ea typeface="Passion One"/>
                <a:cs typeface="Passion One"/>
                <a:sym typeface="Passion One"/>
              </a:rPr>
              <a:t>DE-MYSTIFYING AI</a:t>
            </a:r>
            <a:endParaRPr sz="3000">
              <a:solidFill>
                <a:schemeClr val="dk2"/>
              </a:solidFill>
              <a:latin typeface="Passion One"/>
              <a:ea typeface="Passion One"/>
              <a:cs typeface="Passion One"/>
              <a:sym typeface="Passion One"/>
            </a:endParaRPr>
          </a:p>
        </p:txBody>
      </p:sp>
      <p:sp>
        <p:nvSpPr>
          <p:cNvPr id="418" name="Google Shape;418;p35"/>
          <p:cNvSpPr/>
          <p:nvPr/>
        </p:nvSpPr>
        <p:spPr>
          <a:xfrm>
            <a:off x="569750" y="292280"/>
            <a:ext cx="95400" cy="467700"/>
          </a:xfrm>
          <a:prstGeom prst="rect">
            <a:avLst/>
          </a:prstGeom>
          <a:solidFill>
            <a:srgbClr val="FFE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5"/>
          <p:cNvSpPr/>
          <p:nvPr/>
        </p:nvSpPr>
        <p:spPr>
          <a:xfrm>
            <a:off x="1611050" y="1183149"/>
            <a:ext cx="3419700" cy="3419700"/>
          </a:xfrm>
          <a:prstGeom prst="ellipse">
            <a:avLst/>
          </a:prstGeom>
          <a:solidFill>
            <a:srgbClr val="5DC0FA">
              <a:alpha val="2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5"/>
          <p:cNvSpPr/>
          <p:nvPr/>
        </p:nvSpPr>
        <p:spPr>
          <a:xfrm>
            <a:off x="2206550" y="1778649"/>
            <a:ext cx="2228700" cy="2228700"/>
          </a:xfrm>
          <a:prstGeom prst="ellipse">
            <a:avLst/>
          </a:prstGeom>
          <a:solidFill>
            <a:srgbClr val="5DC0FA">
              <a:alpha val="4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5"/>
          <p:cNvSpPr/>
          <p:nvPr/>
        </p:nvSpPr>
        <p:spPr>
          <a:xfrm>
            <a:off x="2954850" y="2526949"/>
            <a:ext cx="732000" cy="732000"/>
          </a:xfrm>
          <a:prstGeom prst="ellipse">
            <a:avLst/>
          </a:prstGeom>
          <a:solidFill>
            <a:srgbClr val="5DC0FA">
              <a:alpha val="4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2" name="Google Shape;422;p35"/>
          <p:cNvCxnSpPr/>
          <p:nvPr/>
        </p:nvCxnSpPr>
        <p:spPr>
          <a:xfrm flipH="1" rot="10800000">
            <a:off x="3345600" y="1482987"/>
            <a:ext cx="1935300" cy="6000"/>
          </a:xfrm>
          <a:prstGeom prst="straightConnector1">
            <a:avLst/>
          </a:prstGeom>
          <a:noFill/>
          <a:ln cap="flat" cmpd="sng" w="9525">
            <a:solidFill>
              <a:srgbClr val="9FA4AB"/>
            </a:solidFill>
            <a:prstDash val="dot"/>
            <a:round/>
            <a:headEnd len="med" w="med" type="none"/>
            <a:tailEnd len="med" w="med" type="none"/>
          </a:ln>
        </p:spPr>
      </p:cxnSp>
      <p:sp>
        <p:nvSpPr>
          <p:cNvPr id="423" name="Google Shape;423;p35"/>
          <p:cNvSpPr txBox="1"/>
          <p:nvPr/>
        </p:nvSpPr>
        <p:spPr>
          <a:xfrm>
            <a:off x="5405575" y="1976724"/>
            <a:ext cx="21288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474748"/>
                </a:solidFill>
                <a:latin typeface="Montserrat"/>
                <a:ea typeface="Montserrat"/>
                <a:cs typeface="Montserrat"/>
                <a:sym typeface="Montserrat"/>
              </a:rPr>
              <a:t>Machine Learning </a:t>
            </a:r>
            <a:r>
              <a:rPr b="1" lang="en" sz="1200">
                <a:solidFill>
                  <a:srgbClr val="9FA4AB"/>
                </a:solidFill>
                <a:latin typeface="Montserrat"/>
                <a:ea typeface="Montserrat"/>
                <a:cs typeface="Montserrat"/>
                <a:sym typeface="Montserrat"/>
              </a:rPr>
              <a:t>(ML)</a:t>
            </a:r>
            <a:endParaRPr b="1" sz="1200">
              <a:solidFill>
                <a:srgbClr val="9FA4AB"/>
              </a:solidFill>
              <a:latin typeface="Montserrat"/>
              <a:ea typeface="Montserrat"/>
              <a:cs typeface="Montserrat"/>
              <a:sym typeface="Montserrat"/>
            </a:endParaRPr>
          </a:p>
        </p:txBody>
      </p:sp>
      <p:cxnSp>
        <p:nvCxnSpPr>
          <p:cNvPr id="424" name="Google Shape;424;p35"/>
          <p:cNvCxnSpPr/>
          <p:nvPr/>
        </p:nvCxnSpPr>
        <p:spPr>
          <a:xfrm flipH="1" rot="10800000">
            <a:off x="3345600" y="2183883"/>
            <a:ext cx="1935300" cy="6000"/>
          </a:xfrm>
          <a:prstGeom prst="straightConnector1">
            <a:avLst/>
          </a:prstGeom>
          <a:noFill/>
          <a:ln cap="flat" cmpd="sng" w="9525">
            <a:solidFill>
              <a:srgbClr val="9FA4AB"/>
            </a:solidFill>
            <a:prstDash val="dot"/>
            <a:round/>
            <a:headEnd len="med" w="med" type="none"/>
            <a:tailEnd len="med" w="med" type="none"/>
          </a:ln>
        </p:spPr>
      </p:cxnSp>
      <p:sp>
        <p:nvSpPr>
          <p:cNvPr id="425" name="Google Shape;425;p35"/>
          <p:cNvSpPr txBox="1"/>
          <p:nvPr/>
        </p:nvSpPr>
        <p:spPr>
          <a:xfrm>
            <a:off x="5405575" y="2677624"/>
            <a:ext cx="21288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474748"/>
                </a:solidFill>
                <a:latin typeface="Montserrat"/>
                <a:ea typeface="Montserrat"/>
                <a:cs typeface="Montserrat"/>
                <a:sym typeface="Montserrat"/>
              </a:rPr>
              <a:t>Deep Learning</a:t>
            </a:r>
            <a:r>
              <a:rPr b="1" lang="en" sz="1200">
                <a:solidFill>
                  <a:srgbClr val="9FA4AB"/>
                </a:solidFill>
                <a:latin typeface="Montserrat"/>
                <a:ea typeface="Montserrat"/>
                <a:cs typeface="Montserrat"/>
                <a:sym typeface="Montserrat"/>
              </a:rPr>
              <a:t> (DL)</a:t>
            </a:r>
            <a:endParaRPr b="1" sz="1200">
              <a:solidFill>
                <a:srgbClr val="9FA4AB"/>
              </a:solidFill>
              <a:latin typeface="Montserrat"/>
              <a:ea typeface="Montserrat"/>
              <a:cs typeface="Montserrat"/>
              <a:sym typeface="Montserrat"/>
            </a:endParaRPr>
          </a:p>
        </p:txBody>
      </p:sp>
      <p:cxnSp>
        <p:nvCxnSpPr>
          <p:cNvPr id="426" name="Google Shape;426;p35"/>
          <p:cNvCxnSpPr/>
          <p:nvPr/>
        </p:nvCxnSpPr>
        <p:spPr>
          <a:xfrm flipH="1" rot="10800000">
            <a:off x="3345600" y="2884780"/>
            <a:ext cx="1935300" cy="6000"/>
          </a:xfrm>
          <a:prstGeom prst="straightConnector1">
            <a:avLst/>
          </a:prstGeom>
          <a:noFill/>
          <a:ln cap="flat" cmpd="sng" w="9525">
            <a:solidFill>
              <a:srgbClr val="9FA4AB"/>
            </a:solidFill>
            <a:prstDash val="dot"/>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36"/>
          <p:cNvSpPr/>
          <p:nvPr/>
        </p:nvSpPr>
        <p:spPr>
          <a:xfrm>
            <a:off x="8000438" y="1381125"/>
            <a:ext cx="658500" cy="2809800"/>
          </a:xfrm>
          <a:prstGeom prst="rect">
            <a:avLst/>
          </a:prstGeom>
          <a:solidFill>
            <a:srgbClr val="5DC0FA">
              <a:alpha val="130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6"/>
          <p:cNvSpPr/>
          <p:nvPr/>
        </p:nvSpPr>
        <p:spPr>
          <a:xfrm>
            <a:off x="3702438" y="1381125"/>
            <a:ext cx="1102500" cy="2809800"/>
          </a:xfrm>
          <a:prstGeom prst="rect">
            <a:avLst/>
          </a:prstGeom>
          <a:solidFill>
            <a:srgbClr val="5DC0FA">
              <a:alpha val="130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6"/>
          <p:cNvSpPr txBox="1"/>
          <p:nvPr/>
        </p:nvSpPr>
        <p:spPr>
          <a:xfrm>
            <a:off x="385695" y="2506894"/>
            <a:ext cx="808200" cy="30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rgbClr val="4E5A7B"/>
                </a:solidFill>
                <a:latin typeface="Montserrat"/>
                <a:ea typeface="Montserrat"/>
                <a:cs typeface="Montserrat"/>
                <a:sym typeface="Montserrat"/>
              </a:rPr>
              <a:t>Size</a:t>
            </a:r>
            <a:endParaRPr b="1" sz="1300">
              <a:solidFill>
                <a:srgbClr val="4E5A7B"/>
              </a:solidFill>
              <a:latin typeface="Montserrat"/>
              <a:ea typeface="Montserrat"/>
              <a:cs typeface="Montserrat"/>
              <a:sym typeface="Montserrat"/>
            </a:endParaRPr>
          </a:p>
        </p:txBody>
      </p:sp>
      <p:sp>
        <p:nvSpPr>
          <p:cNvPr id="434" name="Google Shape;434;p36"/>
          <p:cNvSpPr txBox="1"/>
          <p:nvPr/>
        </p:nvSpPr>
        <p:spPr>
          <a:xfrm>
            <a:off x="2613938" y="2506894"/>
            <a:ext cx="808200" cy="30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rgbClr val="4E5A7B"/>
                </a:solidFill>
                <a:latin typeface="Montserrat"/>
                <a:ea typeface="Montserrat"/>
                <a:cs typeface="Montserrat"/>
                <a:sym typeface="Montserrat"/>
              </a:rPr>
              <a:t>Price</a:t>
            </a:r>
            <a:endParaRPr b="1" sz="1300">
              <a:solidFill>
                <a:srgbClr val="4E5A7B"/>
              </a:solidFill>
              <a:latin typeface="Montserrat"/>
              <a:ea typeface="Montserrat"/>
              <a:cs typeface="Montserrat"/>
              <a:sym typeface="Montserrat"/>
            </a:endParaRPr>
          </a:p>
        </p:txBody>
      </p:sp>
      <p:sp>
        <p:nvSpPr>
          <p:cNvPr id="435" name="Google Shape;435;p36"/>
          <p:cNvSpPr txBox="1"/>
          <p:nvPr/>
        </p:nvSpPr>
        <p:spPr>
          <a:xfrm>
            <a:off x="3733288" y="1594000"/>
            <a:ext cx="808200" cy="30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rgbClr val="4E5A7B"/>
                </a:solidFill>
                <a:latin typeface="Montserrat"/>
                <a:ea typeface="Montserrat"/>
                <a:cs typeface="Montserrat"/>
                <a:sym typeface="Montserrat"/>
              </a:rPr>
              <a:t>Size</a:t>
            </a:r>
            <a:endParaRPr b="1" sz="1300">
              <a:solidFill>
                <a:srgbClr val="4E5A7B"/>
              </a:solidFill>
              <a:latin typeface="Montserrat"/>
              <a:ea typeface="Montserrat"/>
              <a:cs typeface="Montserrat"/>
              <a:sym typeface="Montserrat"/>
            </a:endParaRPr>
          </a:p>
        </p:txBody>
      </p:sp>
      <p:sp>
        <p:nvSpPr>
          <p:cNvPr id="436" name="Google Shape;436;p36"/>
          <p:cNvSpPr txBox="1"/>
          <p:nvPr/>
        </p:nvSpPr>
        <p:spPr>
          <a:xfrm>
            <a:off x="3733288" y="2152800"/>
            <a:ext cx="1331700" cy="30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rgbClr val="4E5A7B"/>
                </a:solidFill>
                <a:latin typeface="Montserrat"/>
                <a:ea typeface="Montserrat"/>
                <a:cs typeface="Montserrat"/>
                <a:sym typeface="Montserrat"/>
              </a:rPr>
              <a:t>Bedrooms</a:t>
            </a:r>
            <a:endParaRPr b="1" sz="1300">
              <a:solidFill>
                <a:srgbClr val="4E5A7B"/>
              </a:solidFill>
              <a:latin typeface="Montserrat"/>
              <a:ea typeface="Montserrat"/>
              <a:cs typeface="Montserrat"/>
              <a:sym typeface="Montserrat"/>
            </a:endParaRPr>
          </a:p>
        </p:txBody>
      </p:sp>
      <p:sp>
        <p:nvSpPr>
          <p:cNvPr id="437" name="Google Shape;437;p36"/>
          <p:cNvSpPr txBox="1"/>
          <p:nvPr/>
        </p:nvSpPr>
        <p:spPr>
          <a:xfrm>
            <a:off x="5866588" y="1875000"/>
            <a:ext cx="808200" cy="30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rgbClr val="4E5A7B"/>
                </a:solidFill>
                <a:latin typeface="Montserrat"/>
                <a:ea typeface="Montserrat"/>
                <a:cs typeface="Montserrat"/>
                <a:sym typeface="Montserrat"/>
              </a:rPr>
              <a:t>Family Size</a:t>
            </a:r>
            <a:endParaRPr b="1" sz="1300">
              <a:solidFill>
                <a:srgbClr val="4E5A7B"/>
              </a:solidFill>
              <a:latin typeface="Montserrat"/>
              <a:ea typeface="Montserrat"/>
              <a:cs typeface="Montserrat"/>
              <a:sym typeface="Montserrat"/>
            </a:endParaRPr>
          </a:p>
        </p:txBody>
      </p:sp>
      <p:sp>
        <p:nvSpPr>
          <p:cNvPr id="438" name="Google Shape;438;p36"/>
          <p:cNvSpPr txBox="1"/>
          <p:nvPr/>
        </p:nvSpPr>
        <p:spPr>
          <a:xfrm>
            <a:off x="3733288" y="2759225"/>
            <a:ext cx="1157700" cy="30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rgbClr val="4E5A7B"/>
                </a:solidFill>
                <a:latin typeface="Montserrat"/>
                <a:ea typeface="Montserrat"/>
                <a:cs typeface="Montserrat"/>
                <a:sym typeface="Montserrat"/>
              </a:rPr>
              <a:t>Zip code</a:t>
            </a:r>
            <a:endParaRPr b="1" sz="1300">
              <a:solidFill>
                <a:srgbClr val="4E5A7B"/>
              </a:solidFill>
              <a:latin typeface="Montserrat"/>
              <a:ea typeface="Montserrat"/>
              <a:cs typeface="Montserrat"/>
              <a:sym typeface="Montserrat"/>
            </a:endParaRPr>
          </a:p>
        </p:txBody>
      </p:sp>
      <p:sp>
        <p:nvSpPr>
          <p:cNvPr id="439" name="Google Shape;439;p36"/>
          <p:cNvSpPr txBox="1"/>
          <p:nvPr/>
        </p:nvSpPr>
        <p:spPr>
          <a:xfrm>
            <a:off x="3733288" y="3651400"/>
            <a:ext cx="1331700" cy="30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rgbClr val="4E5A7B"/>
                </a:solidFill>
                <a:latin typeface="Montserrat"/>
                <a:ea typeface="Montserrat"/>
                <a:cs typeface="Montserrat"/>
                <a:sym typeface="Montserrat"/>
              </a:rPr>
              <a:t>Wealth</a:t>
            </a:r>
            <a:endParaRPr b="1" sz="1300">
              <a:solidFill>
                <a:srgbClr val="4E5A7B"/>
              </a:solidFill>
              <a:latin typeface="Montserrat"/>
              <a:ea typeface="Montserrat"/>
              <a:cs typeface="Montserrat"/>
              <a:sym typeface="Montserrat"/>
            </a:endParaRPr>
          </a:p>
        </p:txBody>
      </p:sp>
      <p:sp>
        <p:nvSpPr>
          <p:cNvPr id="440" name="Google Shape;440;p36"/>
          <p:cNvSpPr txBox="1"/>
          <p:nvPr/>
        </p:nvSpPr>
        <p:spPr>
          <a:xfrm>
            <a:off x="5866588" y="2753050"/>
            <a:ext cx="1102500" cy="30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rgbClr val="4E5A7B"/>
                </a:solidFill>
                <a:latin typeface="Montserrat"/>
                <a:ea typeface="Montserrat"/>
                <a:cs typeface="Montserrat"/>
                <a:sym typeface="Montserrat"/>
              </a:rPr>
              <a:t>Walkable</a:t>
            </a:r>
            <a:endParaRPr b="1" sz="1300">
              <a:solidFill>
                <a:srgbClr val="4E5A7B"/>
              </a:solidFill>
              <a:latin typeface="Montserrat"/>
              <a:ea typeface="Montserrat"/>
              <a:cs typeface="Montserrat"/>
              <a:sym typeface="Montserrat"/>
            </a:endParaRPr>
          </a:p>
        </p:txBody>
      </p:sp>
      <p:sp>
        <p:nvSpPr>
          <p:cNvPr id="441" name="Google Shape;441;p36"/>
          <p:cNvSpPr txBox="1"/>
          <p:nvPr/>
        </p:nvSpPr>
        <p:spPr>
          <a:xfrm>
            <a:off x="5866588" y="3651400"/>
            <a:ext cx="823800" cy="30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rgbClr val="4E5A7B"/>
                </a:solidFill>
                <a:latin typeface="Montserrat"/>
                <a:ea typeface="Montserrat"/>
                <a:cs typeface="Montserrat"/>
                <a:sym typeface="Montserrat"/>
              </a:rPr>
              <a:t>School Quality</a:t>
            </a:r>
            <a:endParaRPr b="1" sz="1300">
              <a:solidFill>
                <a:srgbClr val="4E5A7B"/>
              </a:solidFill>
              <a:latin typeface="Montserrat"/>
              <a:ea typeface="Montserrat"/>
              <a:cs typeface="Montserrat"/>
              <a:sym typeface="Montserrat"/>
            </a:endParaRPr>
          </a:p>
        </p:txBody>
      </p:sp>
      <p:sp>
        <p:nvSpPr>
          <p:cNvPr id="442" name="Google Shape;442;p36"/>
          <p:cNvSpPr txBox="1"/>
          <p:nvPr/>
        </p:nvSpPr>
        <p:spPr>
          <a:xfrm>
            <a:off x="8004563" y="2761075"/>
            <a:ext cx="658500" cy="30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4E5A7B"/>
                </a:solidFill>
                <a:latin typeface="Montserrat"/>
                <a:ea typeface="Montserrat"/>
                <a:cs typeface="Montserrat"/>
                <a:sym typeface="Montserrat"/>
              </a:rPr>
              <a:t>Price</a:t>
            </a:r>
            <a:endParaRPr b="1" sz="1300">
              <a:solidFill>
                <a:srgbClr val="4E5A7B"/>
              </a:solidFill>
              <a:latin typeface="Montserrat"/>
              <a:ea typeface="Montserrat"/>
              <a:cs typeface="Montserrat"/>
              <a:sym typeface="Montserrat"/>
            </a:endParaRPr>
          </a:p>
        </p:txBody>
      </p:sp>
      <p:grpSp>
        <p:nvGrpSpPr>
          <p:cNvPr id="443" name="Google Shape;443;p36"/>
          <p:cNvGrpSpPr/>
          <p:nvPr/>
        </p:nvGrpSpPr>
        <p:grpSpPr>
          <a:xfrm>
            <a:off x="7965794" y="4767155"/>
            <a:ext cx="1186346" cy="414300"/>
            <a:chOff x="7891653" y="4711550"/>
            <a:chExt cx="1186346" cy="414300"/>
          </a:xfrm>
        </p:grpSpPr>
        <p:pic>
          <p:nvPicPr>
            <p:cNvPr id="444" name="Google Shape;444;p36"/>
            <p:cNvPicPr preferRelativeResize="0"/>
            <p:nvPr/>
          </p:nvPicPr>
          <p:blipFill>
            <a:blip r:embed="rId3">
              <a:alphaModFix/>
            </a:blip>
            <a:stretch>
              <a:fillRect/>
            </a:stretch>
          </p:blipFill>
          <p:spPr>
            <a:xfrm>
              <a:off x="7891653" y="4749699"/>
              <a:ext cx="197675" cy="197675"/>
            </a:xfrm>
            <a:prstGeom prst="rect">
              <a:avLst/>
            </a:prstGeom>
            <a:noFill/>
            <a:ln>
              <a:noFill/>
            </a:ln>
          </p:spPr>
        </p:pic>
        <p:sp>
          <p:nvSpPr>
            <p:cNvPr id="445" name="Google Shape;445;p36"/>
            <p:cNvSpPr txBox="1"/>
            <p:nvPr/>
          </p:nvSpPr>
          <p:spPr>
            <a:xfrm>
              <a:off x="8059499" y="4711550"/>
              <a:ext cx="1018500" cy="41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888888"/>
                  </a:solidFill>
                  <a:latin typeface="Montserrat"/>
                  <a:ea typeface="Montserrat"/>
                  <a:cs typeface="Montserrat"/>
                  <a:sym typeface="Montserrat"/>
                </a:rPr>
                <a:t>www.testim.io</a:t>
              </a:r>
              <a:endParaRPr b="1" sz="800">
                <a:solidFill>
                  <a:srgbClr val="888888"/>
                </a:solidFill>
                <a:latin typeface="Montserrat"/>
                <a:ea typeface="Montserrat"/>
                <a:cs typeface="Montserrat"/>
                <a:sym typeface="Montserrat"/>
              </a:endParaRPr>
            </a:p>
            <a:p>
              <a:pPr indent="0" lvl="0" marL="0" rtl="0" algn="l">
                <a:spcBef>
                  <a:spcPts val="0"/>
                </a:spcBef>
                <a:spcAft>
                  <a:spcPts val="0"/>
                </a:spcAft>
                <a:buNone/>
              </a:pPr>
              <a:r>
                <a:t/>
              </a:r>
              <a:endParaRPr b="1" sz="1000">
                <a:solidFill>
                  <a:srgbClr val="46484B"/>
                </a:solidFill>
                <a:latin typeface="Open Sans"/>
                <a:ea typeface="Open Sans"/>
                <a:cs typeface="Open Sans"/>
                <a:sym typeface="Open Sans"/>
              </a:endParaRPr>
            </a:p>
          </p:txBody>
        </p:sp>
      </p:grpSp>
      <p:sp>
        <p:nvSpPr>
          <p:cNvPr id="446" name="Google Shape;446;p36"/>
          <p:cNvSpPr txBox="1"/>
          <p:nvPr/>
        </p:nvSpPr>
        <p:spPr>
          <a:xfrm>
            <a:off x="761325" y="261600"/>
            <a:ext cx="4222800" cy="441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0000"/>
              </a:buClr>
              <a:buSzPts val="1100"/>
              <a:buFont typeface="Arial"/>
              <a:buNone/>
            </a:pPr>
            <a:r>
              <a:rPr lang="en" sz="3000">
                <a:solidFill>
                  <a:srgbClr val="D8DAE5"/>
                </a:solidFill>
                <a:latin typeface="Passion One"/>
                <a:ea typeface="Passion One"/>
                <a:cs typeface="Passion One"/>
                <a:sym typeface="Passion One"/>
              </a:rPr>
              <a:t>DEEP LEARNING EXAMPLE</a:t>
            </a:r>
            <a:endParaRPr sz="3000">
              <a:solidFill>
                <a:srgbClr val="D8DAE5"/>
              </a:solidFill>
              <a:latin typeface="Passion One"/>
              <a:ea typeface="Passion One"/>
              <a:cs typeface="Passion One"/>
              <a:sym typeface="Passion One"/>
            </a:endParaRPr>
          </a:p>
        </p:txBody>
      </p:sp>
      <p:sp>
        <p:nvSpPr>
          <p:cNvPr id="447" name="Google Shape;447;p36"/>
          <p:cNvSpPr txBox="1"/>
          <p:nvPr/>
        </p:nvSpPr>
        <p:spPr>
          <a:xfrm>
            <a:off x="783025" y="241476"/>
            <a:ext cx="4749600" cy="441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3000">
                <a:solidFill>
                  <a:schemeClr val="dk2"/>
                </a:solidFill>
                <a:latin typeface="Passion One"/>
                <a:ea typeface="Passion One"/>
                <a:cs typeface="Passion One"/>
                <a:sym typeface="Passion One"/>
              </a:rPr>
              <a:t>DEEP LEARNING EXAMPLE</a:t>
            </a:r>
            <a:endParaRPr sz="3000">
              <a:solidFill>
                <a:schemeClr val="dk2"/>
              </a:solidFill>
              <a:latin typeface="Passion One"/>
              <a:ea typeface="Passion One"/>
              <a:cs typeface="Passion One"/>
              <a:sym typeface="Passion One"/>
            </a:endParaRPr>
          </a:p>
        </p:txBody>
      </p:sp>
      <p:sp>
        <p:nvSpPr>
          <p:cNvPr id="448" name="Google Shape;448;p36"/>
          <p:cNvSpPr/>
          <p:nvPr/>
        </p:nvSpPr>
        <p:spPr>
          <a:xfrm>
            <a:off x="569750" y="292280"/>
            <a:ext cx="95400" cy="467700"/>
          </a:xfrm>
          <a:prstGeom prst="rect">
            <a:avLst/>
          </a:prstGeom>
          <a:solidFill>
            <a:srgbClr val="FFE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6"/>
          <p:cNvSpPr/>
          <p:nvPr/>
        </p:nvSpPr>
        <p:spPr>
          <a:xfrm>
            <a:off x="1725900" y="2624213"/>
            <a:ext cx="80100" cy="80100"/>
          </a:xfrm>
          <a:prstGeom prst="ellipse">
            <a:avLst/>
          </a:prstGeom>
          <a:solidFill>
            <a:srgbClr val="FFE894"/>
          </a:solidFill>
          <a:ln cap="flat" cmpd="sng" w="19050">
            <a:solidFill>
              <a:srgbClr val="4E5A7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0" name="Google Shape;450;p36"/>
          <p:cNvCxnSpPr/>
          <p:nvPr/>
        </p:nvCxnSpPr>
        <p:spPr>
          <a:xfrm rot="10800000">
            <a:off x="959288" y="2668125"/>
            <a:ext cx="658500" cy="0"/>
          </a:xfrm>
          <a:prstGeom prst="straightConnector1">
            <a:avLst/>
          </a:prstGeom>
          <a:noFill/>
          <a:ln cap="flat" cmpd="sng" w="76200">
            <a:solidFill>
              <a:srgbClr val="A9D9FA"/>
            </a:solidFill>
            <a:prstDash val="solid"/>
            <a:round/>
            <a:headEnd len="med" w="med" type="none"/>
            <a:tailEnd len="med" w="med" type="none"/>
          </a:ln>
        </p:spPr>
      </p:cxnSp>
      <p:cxnSp>
        <p:nvCxnSpPr>
          <p:cNvPr id="451" name="Google Shape;451;p36"/>
          <p:cNvCxnSpPr/>
          <p:nvPr/>
        </p:nvCxnSpPr>
        <p:spPr>
          <a:xfrm rot="10800000">
            <a:off x="952438" y="2669225"/>
            <a:ext cx="661200" cy="0"/>
          </a:xfrm>
          <a:prstGeom prst="straightConnector1">
            <a:avLst/>
          </a:prstGeom>
          <a:noFill/>
          <a:ln cap="flat" cmpd="sng" w="19050">
            <a:solidFill>
              <a:srgbClr val="4E5A7B"/>
            </a:solidFill>
            <a:prstDash val="solid"/>
            <a:round/>
            <a:headEnd len="med" w="med" type="none"/>
            <a:tailEnd len="med" w="med" type="none"/>
          </a:ln>
        </p:spPr>
      </p:cxnSp>
      <p:cxnSp>
        <p:nvCxnSpPr>
          <p:cNvPr id="452" name="Google Shape;452;p36"/>
          <p:cNvCxnSpPr/>
          <p:nvPr/>
        </p:nvCxnSpPr>
        <p:spPr>
          <a:xfrm rot="10800000">
            <a:off x="5352763" y="1717350"/>
            <a:ext cx="0" cy="626400"/>
          </a:xfrm>
          <a:prstGeom prst="straightConnector1">
            <a:avLst/>
          </a:prstGeom>
          <a:noFill/>
          <a:ln cap="flat" cmpd="sng" w="76200">
            <a:solidFill>
              <a:srgbClr val="A9D9FA"/>
            </a:solidFill>
            <a:prstDash val="solid"/>
            <a:round/>
            <a:headEnd len="med" w="med" type="none"/>
            <a:tailEnd len="med" w="med" type="none"/>
          </a:ln>
        </p:spPr>
      </p:cxnSp>
      <p:pic>
        <p:nvPicPr>
          <p:cNvPr id="453" name="Google Shape;453;p36"/>
          <p:cNvPicPr preferRelativeResize="0"/>
          <p:nvPr/>
        </p:nvPicPr>
        <p:blipFill>
          <a:blip r:embed="rId4">
            <a:alphaModFix/>
          </a:blip>
          <a:stretch>
            <a:fillRect/>
          </a:stretch>
        </p:blipFill>
        <p:spPr>
          <a:xfrm>
            <a:off x="1552327" y="2617973"/>
            <a:ext cx="80224" cy="102103"/>
          </a:xfrm>
          <a:prstGeom prst="rect">
            <a:avLst/>
          </a:prstGeom>
          <a:noFill/>
          <a:ln>
            <a:noFill/>
          </a:ln>
        </p:spPr>
      </p:pic>
      <p:cxnSp>
        <p:nvCxnSpPr>
          <p:cNvPr id="454" name="Google Shape;454;p36"/>
          <p:cNvCxnSpPr>
            <a:stCxn id="455" idx="3"/>
          </p:cNvCxnSpPr>
          <p:nvPr/>
        </p:nvCxnSpPr>
        <p:spPr>
          <a:xfrm rot="10800000">
            <a:off x="1906400" y="2668124"/>
            <a:ext cx="673200" cy="900"/>
          </a:xfrm>
          <a:prstGeom prst="straightConnector1">
            <a:avLst/>
          </a:prstGeom>
          <a:noFill/>
          <a:ln cap="flat" cmpd="sng" w="76200">
            <a:solidFill>
              <a:srgbClr val="A9D9FA"/>
            </a:solidFill>
            <a:prstDash val="solid"/>
            <a:round/>
            <a:headEnd len="med" w="med" type="none"/>
            <a:tailEnd len="med" w="med" type="none"/>
          </a:ln>
        </p:spPr>
      </p:cxnSp>
      <p:cxnSp>
        <p:nvCxnSpPr>
          <p:cNvPr id="456" name="Google Shape;456;p36"/>
          <p:cNvCxnSpPr/>
          <p:nvPr/>
        </p:nvCxnSpPr>
        <p:spPr>
          <a:xfrm rot="10800000">
            <a:off x="1899263" y="2669225"/>
            <a:ext cx="662700" cy="0"/>
          </a:xfrm>
          <a:prstGeom prst="straightConnector1">
            <a:avLst/>
          </a:prstGeom>
          <a:noFill/>
          <a:ln cap="flat" cmpd="sng" w="19050">
            <a:solidFill>
              <a:srgbClr val="4E5A7B"/>
            </a:solidFill>
            <a:prstDash val="solid"/>
            <a:round/>
            <a:headEnd len="med" w="med" type="none"/>
            <a:tailEnd len="med" w="med" type="none"/>
          </a:ln>
        </p:spPr>
      </p:cxnSp>
      <p:pic>
        <p:nvPicPr>
          <p:cNvPr id="455" name="Google Shape;455;p36"/>
          <p:cNvPicPr preferRelativeResize="0"/>
          <p:nvPr/>
        </p:nvPicPr>
        <p:blipFill>
          <a:blip r:embed="rId4">
            <a:alphaModFix/>
          </a:blip>
          <a:stretch>
            <a:fillRect/>
          </a:stretch>
        </p:blipFill>
        <p:spPr>
          <a:xfrm>
            <a:off x="2499377" y="2617973"/>
            <a:ext cx="80224" cy="102103"/>
          </a:xfrm>
          <a:prstGeom prst="rect">
            <a:avLst/>
          </a:prstGeom>
          <a:noFill/>
          <a:ln>
            <a:noFill/>
          </a:ln>
        </p:spPr>
      </p:pic>
      <p:cxnSp>
        <p:nvCxnSpPr>
          <p:cNvPr id="457" name="Google Shape;457;p36"/>
          <p:cNvCxnSpPr/>
          <p:nvPr/>
        </p:nvCxnSpPr>
        <p:spPr>
          <a:xfrm rot="10800000">
            <a:off x="4953320" y="1755525"/>
            <a:ext cx="430500" cy="1200"/>
          </a:xfrm>
          <a:prstGeom prst="straightConnector1">
            <a:avLst/>
          </a:prstGeom>
          <a:noFill/>
          <a:ln cap="flat" cmpd="sng" w="76200">
            <a:solidFill>
              <a:srgbClr val="A9D9FA"/>
            </a:solidFill>
            <a:prstDash val="solid"/>
            <a:round/>
            <a:headEnd len="med" w="med" type="none"/>
            <a:tailEnd len="med" w="med" type="none"/>
          </a:ln>
        </p:spPr>
      </p:cxnSp>
      <p:cxnSp>
        <p:nvCxnSpPr>
          <p:cNvPr id="458" name="Google Shape;458;p36"/>
          <p:cNvCxnSpPr/>
          <p:nvPr/>
        </p:nvCxnSpPr>
        <p:spPr>
          <a:xfrm rot="10800000">
            <a:off x="4955213" y="1756625"/>
            <a:ext cx="407700" cy="0"/>
          </a:xfrm>
          <a:prstGeom prst="straightConnector1">
            <a:avLst/>
          </a:prstGeom>
          <a:noFill/>
          <a:ln cap="flat" cmpd="sng" w="19050">
            <a:solidFill>
              <a:srgbClr val="4E5A7B"/>
            </a:solidFill>
            <a:prstDash val="solid"/>
            <a:round/>
            <a:headEnd len="med" w="med" type="none"/>
            <a:tailEnd len="med" w="med" type="none"/>
          </a:ln>
        </p:spPr>
      </p:cxnSp>
      <p:cxnSp>
        <p:nvCxnSpPr>
          <p:cNvPr id="459" name="Google Shape;459;p36"/>
          <p:cNvCxnSpPr/>
          <p:nvPr/>
        </p:nvCxnSpPr>
        <p:spPr>
          <a:xfrm rot="10800000">
            <a:off x="4953320" y="2305350"/>
            <a:ext cx="430500" cy="1200"/>
          </a:xfrm>
          <a:prstGeom prst="straightConnector1">
            <a:avLst/>
          </a:prstGeom>
          <a:noFill/>
          <a:ln cap="flat" cmpd="sng" w="76200">
            <a:solidFill>
              <a:srgbClr val="A9D9FA"/>
            </a:solidFill>
            <a:prstDash val="solid"/>
            <a:round/>
            <a:headEnd len="med" w="med" type="none"/>
            <a:tailEnd len="med" w="med" type="none"/>
          </a:ln>
        </p:spPr>
      </p:cxnSp>
      <p:cxnSp>
        <p:nvCxnSpPr>
          <p:cNvPr id="460" name="Google Shape;460;p36"/>
          <p:cNvCxnSpPr/>
          <p:nvPr/>
        </p:nvCxnSpPr>
        <p:spPr>
          <a:xfrm rot="10800000">
            <a:off x="4957028" y="2306450"/>
            <a:ext cx="404700" cy="0"/>
          </a:xfrm>
          <a:prstGeom prst="straightConnector1">
            <a:avLst/>
          </a:prstGeom>
          <a:noFill/>
          <a:ln cap="flat" cmpd="sng" w="19050">
            <a:solidFill>
              <a:srgbClr val="4E5A7B"/>
            </a:solidFill>
            <a:prstDash val="solid"/>
            <a:round/>
            <a:headEnd len="med" w="med" type="none"/>
            <a:tailEnd len="med" w="med" type="none"/>
          </a:ln>
        </p:spPr>
      </p:cxnSp>
      <p:cxnSp>
        <p:nvCxnSpPr>
          <p:cNvPr id="461" name="Google Shape;461;p36"/>
          <p:cNvCxnSpPr/>
          <p:nvPr/>
        </p:nvCxnSpPr>
        <p:spPr>
          <a:xfrm rot="10800000">
            <a:off x="4929801" y="2911775"/>
            <a:ext cx="707100" cy="0"/>
          </a:xfrm>
          <a:prstGeom prst="straightConnector1">
            <a:avLst/>
          </a:prstGeom>
          <a:noFill/>
          <a:ln cap="flat" cmpd="sng" w="76200">
            <a:solidFill>
              <a:srgbClr val="A9D9FA"/>
            </a:solidFill>
            <a:prstDash val="solid"/>
            <a:round/>
            <a:headEnd len="med" w="med" type="none"/>
            <a:tailEnd len="med" w="med" type="none"/>
          </a:ln>
        </p:spPr>
      </p:cxnSp>
      <p:cxnSp>
        <p:nvCxnSpPr>
          <p:cNvPr id="462" name="Google Shape;462;p36"/>
          <p:cNvCxnSpPr/>
          <p:nvPr/>
        </p:nvCxnSpPr>
        <p:spPr>
          <a:xfrm rot="10800000">
            <a:off x="4922940" y="2912875"/>
            <a:ext cx="710400" cy="0"/>
          </a:xfrm>
          <a:prstGeom prst="straightConnector1">
            <a:avLst/>
          </a:prstGeom>
          <a:noFill/>
          <a:ln cap="flat" cmpd="sng" w="19050">
            <a:solidFill>
              <a:srgbClr val="4E5A7B"/>
            </a:solidFill>
            <a:prstDash val="solid"/>
            <a:round/>
            <a:headEnd len="med" w="med" type="none"/>
            <a:tailEnd len="med" w="med" type="none"/>
          </a:ln>
        </p:spPr>
      </p:cxnSp>
      <p:cxnSp>
        <p:nvCxnSpPr>
          <p:cNvPr id="463" name="Google Shape;463;p36"/>
          <p:cNvCxnSpPr/>
          <p:nvPr/>
        </p:nvCxnSpPr>
        <p:spPr>
          <a:xfrm rot="10800000">
            <a:off x="4930137" y="3803942"/>
            <a:ext cx="722100" cy="600"/>
          </a:xfrm>
          <a:prstGeom prst="straightConnector1">
            <a:avLst/>
          </a:prstGeom>
          <a:noFill/>
          <a:ln cap="flat" cmpd="sng" w="76200">
            <a:solidFill>
              <a:srgbClr val="A9D9FA"/>
            </a:solidFill>
            <a:prstDash val="solid"/>
            <a:round/>
            <a:headEnd len="med" w="med" type="none"/>
            <a:tailEnd len="med" w="med" type="none"/>
          </a:ln>
        </p:spPr>
      </p:cxnSp>
      <p:cxnSp>
        <p:nvCxnSpPr>
          <p:cNvPr id="464" name="Google Shape;464;p36"/>
          <p:cNvCxnSpPr/>
          <p:nvPr/>
        </p:nvCxnSpPr>
        <p:spPr>
          <a:xfrm rot="10800000">
            <a:off x="5321365" y="2031588"/>
            <a:ext cx="321600" cy="0"/>
          </a:xfrm>
          <a:prstGeom prst="straightConnector1">
            <a:avLst/>
          </a:prstGeom>
          <a:noFill/>
          <a:ln cap="flat" cmpd="sng" w="76200">
            <a:solidFill>
              <a:srgbClr val="A9D9FA"/>
            </a:solidFill>
            <a:prstDash val="solid"/>
            <a:round/>
            <a:headEnd len="med" w="med" type="none"/>
            <a:tailEnd len="med" w="med" type="none"/>
          </a:ln>
        </p:spPr>
      </p:cxnSp>
      <p:cxnSp>
        <p:nvCxnSpPr>
          <p:cNvPr id="465" name="Google Shape;465;p36"/>
          <p:cNvCxnSpPr/>
          <p:nvPr/>
        </p:nvCxnSpPr>
        <p:spPr>
          <a:xfrm rot="10800000">
            <a:off x="4923055" y="3805050"/>
            <a:ext cx="716400" cy="0"/>
          </a:xfrm>
          <a:prstGeom prst="straightConnector1">
            <a:avLst/>
          </a:prstGeom>
          <a:noFill/>
          <a:ln cap="flat" cmpd="sng" w="19050">
            <a:solidFill>
              <a:srgbClr val="4E5A7B"/>
            </a:solidFill>
            <a:prstDash val="solid"/>
            <a:round/>
            <a:headEnd len="med" w="med" type="none"/>
            <a:tailEnd len="med" w="med" type="none"/>
          </a:ln>
        </p:spPr>
      </p:cxnSp>
      <p:cxnSp>
        <p:nvCxnSpPr>
          <p:cNvPr id="466" name="Google Shape;466;p36"/>
          <p:cNvCxnSpPr/>
          <p:nvPr/>
        </p:nvCxnSpPr>
        <p:spPr>
          <a:xfrm rot="10800000">
            <a:off x="5352863" y="1747250"/>
            <a:ext cx="0" cy="569700"/>
          </a:xfrm>
          <a:prstGeom prst="straightConnector1">
            <a:avLst/>
          </a:prstGeom>
          <a:noFill/>
          <a:ln cap="flat" cmpd="sng" w="19050">
            <a:solidFill>
              <a:srgbClr val="4E5A7B"/>
            </a:solidFill>
            <a:prstDash val="solid"/>
            <a:round/>
            <a:headEnd len="med" w="med" type="none"/>
            <a:tailEnd len="med" w="med" type="none"/>
          </a:ln>
        </p:spPr>
      </p:cxnSp>
      <p:cxnSp>
        <p:nvCxnSpPr>
          <p:cNvPr id="467" name="Google Shape;467;p36"/>
          <p:cNvCxnSpPr/>
          <p:nvPr/>
        </p:nvCxnSpPr>
        <p:spPr>
          <a:xfrm rot="10800000">
            <a:off x="5354570" y="2031491"/>
            <a:ext cx="279600" cy="0"/>
          </a:xfrm>
          <a:prstGeom prst="straightConnector1">
            <a:avLst/>
          </a:prstGeom>
          <a:noFill/>
          <a:ln cap="flat" cmpd="sng" w="19050">
            <a:solidFill>
              <a:srgbClr val="4E5A7B"/>
            </a:solidFill>
            <a:prstDash val="solid"/>
            <a:round/>
            <a:headEnd len="med" w="med" type="none"/>
            <a:tailEnd len="med" w="med" type="none"/>
          </a:ln>
        </p:spPr>
      </p:cxnSp>
      <p:pic>
        <p:nvPicPr>
          <p:cNvPr id="468" name="Google Shape;468;p36"/>
          <p:cNvPicPr preferRelativeResize="0"/>
          <p:nvPr/>
        </p:nvPicPr>
        <p:blipFill>
          <a:blip r:embed="rId4">
            <a:alphaModFix/>
          </a:blip>
          <a:stretch>
            <a:fillRect/>
          </a:stretch>
        </p:blipFill>
        <p:spPr>
          <a:xfrm>
            <a:off x="5572008" y="1980616"/>
            <a:ext cx="80224" cy="102103"/>
          </a:xfrm>
          <a:prstGeom prst="rect">
            <a:avLst/>
          </a:prstGeom>
          <a:noFill/>
          <a:ln>
            <a:noFill/>
          </a:ln>
        </p:spPr>
      </p:pic>
      <p:sp>
        <p:nvSpPr>
          <p:cNvPr id="469" name="Google Shape;469;p36"/>
          <p:cNvSpPr/>
          <p:nvPr/>
        </p:nvSpPr>
        <p:spPr>
          <a:xfrm>
            <a:off x="5753213" y="1988088"/>
            <a:ext cx="80100" cy="80100"/>
          </a:xfrm>
          <a:prstGeom prst="ellipse">
            <a:avLst/>
          </a:prstGeom>
          <a:solidFill>
            <a:srgbClr val="FFE894"/>
          </a:solidFill>
          <a:ln cap="flat" cmpd="sng" w="19050">
            <a:solidFill>
              <a:srgbClr val="4E5A7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6"/>
          <p:cNvSpPr/>
          <p:nvPr/>
        </p:nvSpPr>
        <p:spPr>
          <a:xfrm>
            <a:off x="5753213" y="2872313"/>
            <a:ext cx="80100" cy="80100"/>
          </a:xfrm>
          <a:prstGeom prst="ellipse">
            <a:avLst/>
          </a:prstGeom>
          <a:solidFill>
            <a:srgbClr val="FFE894"/>
          </a:solidFill>
          <a:ln cap="flat" cmpd="sng" w="19050">
            <a:solidFill>
              <a:srgbClr val="4E5A7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6"/>
          <p:cNvSpPr/>
          <p:nvPr/>
        </p:nvSpPr>
        <p:spPr>
          <a:xfrm>
            <a:off x="5753213" y="3764488"/>
            <a:ext cx="80100" cy="80100"/>
          </a:xfrm>
          <a:prstGeom prst="ellipse">
            <a:avLst/>
          </a:prstGeom>
          <a:solidFill>
            <a:srgbClr val="FFE894"/>
          </a:solidFill>
          <a:ln cap="flat" cmpd="sng" w="19050">
            <a:solidFill>
              <a:srgbClr val="4E5A7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2" name="Google Shape;472;p36"/>
          <p:cNvPicPr preferRelativeResize="0"/>
          <p:nvPr/>
        </p:nvPicPr>
        <p:blipFill>
          <a:blip r:embed="rId4">
            <a:alphaModFix/>
          </a:blip>
          <a:stretch>
            <a:fillRect/>
          </a:stretch>
        </p:blipFill>
        <p:spPr>
          <a:xfrm>
            <a:off x="5572008" y="2861316"/>
            <a:ext cx="80224" cy="102103"/>
          </a:xfrm>
          <a:prstGeom prst="rect">
            <a:avLst/>
          </a:prstGeom>
          <a:noFill/>
          <a:ln>
            <a:noFill/>
          </a:ln>
        </p:spPr>
      </p:pic>
      <p:pic>
        <p:nvPicPr>
          <p:cNvPr id="473" name="Google Shape;473;p36"/>
          <p:cNvPicPr preferRelativeResize="0"/>
          <p:nvPr/>
        </p:nvPicPr>
        <p:blipFill>
          <a:blip r:embed="rId4">
            <a:alphaModFix/>
          </a:blip>
          <a:stretch>
            <a:fillRect/>
          </a:stretch>
        </p:blipFill>
        <p:spPr>
          <a:xfrm>
            <a:off x="5572008" y="3753491"/>
            <a:ext cx="80224" cy="102103"/>
          </a:xfrm>
          <a:prstGeom prst="rect">
            <a:avLst/>
          </a:prstGeom>
          <a:noFill/>
          <a:ln>
            <a:noFill/>
          </a:ln>
        </p:spPr>
      </p:pic>
      <p:cxnSp>
        <p:nvCxnSpPr>
          <p:cNvPr id="474" name="Google Shape;474;p36"/>
          <p:cNvCxnSpPr/>
          <p:nvPr/>
        </p:nvCxnSpPr>
        <p:spPr>
          <a:xfrm rot="10800000">
            <a:off x="7244813" y="1992975"/>
            <a:ext cx="0" cy="1845600"/>
          </a:xfrm>
          <a:prstGeom prst="straightConnector1">
            <a:avLst/>
          </a:prstGeom>
          <a:noFill/>
          <a:ln cap="flat" cmpd="sng" w="76200">
            <a:solidFill>
              <a:srgbClr val="A9D9FA"/>
            </a:solidFill>
            <a:prstDash val="solid"/>
            <a:round/>
            <a:headEnd len="med" w="med" type="none"/>
            <a:tailEnd len="med" w="med" type="none"/>
          </a:ln>
        </p:spPr>
      </p:cxnSp>
      <p:cxnSp>
        <p:nvCxnSpPr>
          <p:cNvPr id="475" name="Google Shape;475;p36"/>
          <p:cNvCxnSpPr/>
          <p:nvPr/>
        </p:nvCxnSpPr>
        <p:spPr>
          <a:xfrm rot="10800000">
            <a:off x="6857088" y="2029800"/>
            <a:ext cx="425700" cy="0"/>
          </a:xfrm>
          <a:prstGeom prst="straightConnector1">
            <a:avLst/>
          </a:prstGeom>
          <a:noFill/>
          <a:ln cap="flat" cmpd="sng" w="76200">
            <a:solidFill>
              <a:srgbClr val="A9D9FA"/>
            </a:solidFill>
            <a:prstDash val="solid"/>
            <a:round/>
            <a:headEnd len="med" w="med" type="none"/>
            <a:tailEnd len="med" w="med" type="none"/>
          </a:ln>
        </p:spPr>
      </p:cxnSp>
      <p:cxnSp>
        <p:nvCxnSpPr>
          <p:cNvPr id="476" name="Google Shape;476;p36"/>
          <p:cNvCxnSpPr/>
          <p:nvPr/>
        </p:nvCxnSpPr>
        <p:spPr>
          <a:xfrm rot="10800000">
            <a:off x="6858213" y="2030900"/>
            <a:ext cx="396600" cy="0"/>
          </a:xfrm>
          <a:prstGeom prst="straightConnector1">
            <a:avLst/>
          </a:prstGeom>
          <a:noFill/>
          <a:ln cap="flat" cmpd="sng" w="19050">
            <a:solidFill>
              <a:srgbClr val="4E5A7B"/>
            </a:solidFill>
            <a:prstDash val="solid"/>
            <a:round/>
            <a:headEnd len="med" w="med" type="none"/>
            <a:tailEnd len="med" w="med" type="none"/>
          </a:ln>
        </p:spPr>
      </p:cxnSp>
      <p:cxnSp>
        <p:nvCxnSpPr>
          <p:cNvPr id="477" name="Google Shape;477;p36"/>
          <p:cNvCxnSpPr/>
          <p:nvPr/>
        </p:nvCxnSpPr>
        <p:spPr>
          <a:xfrm rot="10800000">
            <a:off x="6881988" y="3798825"/>
            <a:ext cx="402000" cy="0"/>
          </a:xfrm>
          <a:prstGeom prst="straightConnector1">
            <a:avLst/>
          </a:prstGeom>
          <a:noFill/>
          <a:ln cap="flat" cmpd="sng" w="76200">
            <a:solidFill>
              <a:srgbClr val="A9D9FA"/>
            </a:solidFill>
            <a:prstDash val="solid"/>
            <a:round/>
            <a:headEnd len="med" w="med" type="none"/>
            <a:tailEnd len="med" w="med" type="none"/>
          </a:ln>
        </p:spPr>
      </p:cxnSp>
      <p:cxnSp>
        <p:nvCxnSpPr>
          <p:cNvPr id="478" name="Google Shape;478;p36"/>
          <p:cNvCxnSpPr/>
          <p:nvPr/>
        </p:nvCxnSpPr>
        <p:spPr>
          <a:xfrm rot="10800000">
            <a:off x="6856993" y="2915425"/>
            <a:ext cx="860100" cy="0"/>
          </a:xfrm>
          <a:prstGeom prst="straightConnector1">
            <a:avLst/>
          </a:prstGeom>
          <a:noFill/>
          <a:ln cap="flat" cmpd="sng" w="76200">
            <a:solidFill>
              <a:srgbClr val="A9D9FA"/>
            </a:solidFill>
            <a:prstDash val="solid"/>
            <a:round/>
            <a:headEnd len="med" w="med" type="none"/>
            <a:tailEnd len="med" w="med" type="none"/>
          </a:ln>
        </p:spPr>
      </p:cxnSp>
      <p:cxnSp>
        <p:nvCxnSpPr>
          <p:cNvPr id="479" name="Google Shape;479;p36"/>
          <p:cNvCxnSpPr/>
          <p:nvPr/>
        </p:nvCxnSpPr>
        <p:spPr>
          <a:xfrm rot="10800000">
            <a:off x="6853063" y="2915425"/>
            <a:ext cx="866100" cy="0"/>
          </a:xfrm>
          <a:prstGeom prst="straightConnector1">
            <a:avLst/>
          </a:prstGeom>
          <a:noFill/>
          <a:ln cap="flat" cmpd="sng" w="19050">
            <a:solidFill>
              <a:srgbClr val="4E5A7B"/>
            </a:solidFill>
            <a:prstDash val="solid"/>
            <a:round/>
            <a:headEnd len="med" w="med" type="none"/>
            <a:tailEnd len="med" w="med" type="none"/>
          </a:ln>
        </p:spPr>
      </p:cxnSp>
      <p:cxnSp>
        <p:nvCxnSpPr>
          <p:cNvPr id="480" name="Google Shape;480;p36"/>
          <p:cNvCxnSpPr/>
          <p:nvPr/>
        </p:nvCxnSpPr>
        <p:spPr>
          <a:xfrm rot="10800000">
            <a:off x="7244913" y="2036700"/>
            <a:ext cx="0" cy="1772700"/>
          </a:xfrm>
          <a:prstGeom prst="straightConnector1">
            <a:avLst/>
          </a:prstGeom>
          <a:noFill/>
          <a:ln cap="flat" cmpd="sng" w="19050">
            <a:solidFill>
              <a:srgbClr val="4E5A7B"/>
            </a:solidFill>
            <a:prstDash val="solid"/>
            <a:round/>
            <a:headEnd len="med" w="med" type="none"/>
            <a:tailEnd len="med" w="med" type="none"/>
          </a:ln>
        </p:spPr>
      </p:cxnSp>
      <p:cxnSp>
        <p:nvCxnSpPr>
          <p:cNvPr id="481" name="Google Shape;481;p36"/>
          <p:cNvCxnSpPr/>
          <p:nvPr/>
        </p:nvCxnSpPr>
        <p:spPr>
          <a:xfrm rot="10800000">
            <a:off x="6884313" y="3799925"/>
            <a:ext cx="371700" cy="0"/>
          </a:xfrm>
          <a:prstGeom prst="straightConnector1">
            <a:avLst/>
          </a:prstGeom>
          <a:noFill/>
          <a:ln cap="flat" cmpd="sng" w="19050">
            <a:solidFill>
              <a:srgbClr val="4E5A7B"/>
            </a:solidFill>
            <a:prstDash val="solid"/>
            <a:round/>
            <a:headEnd len="med" w="med" type="none"/>
            <a:tailEnd len="med" w="med" type="none"/>
          </a:ln>
        </p:spPr>
      </p:cxnSp>
      <p:pic>
        <p:nvPicPr>
          <p:cNvPr id="482" name="Google Shape;482;p36"/>
          <p:cNvPicPr preferRelativeResize="0"/>
          <p:nvPr/>
        </p:nvPicPr>
        <p:blipFill>
          <a:blip r:embed="rId4">
            <a:alphaModFix/>
          </a:blip>
          <a:stretch>
            <a:fillRect/>
          </a:stretch>
        </p:blipFill>
        <p:spPr>
          <a:xfrm>
            <a:off x="7654411" y="2864366"/>
            <a:ext cx="80224" cy="102103"/>
          </a:xfrm>
          <a:prstGeom prst="rect">
            <a:avLst/>
          </a:prstGeom>
          <a:noFill/>
          <a:ln>
            <a:noFill/>
          </a:ln>
        </p:spPr>
      </p:pic>
      <p:sp>
        <p:nvSpPr>
          <p:cNvPr id="483" name="Google Shape;483;p36"/>
          <p:cNvSpPr/>
          <p:nvPr/>
        </p:nvSpPr>
        <p:spPr>
          <a:xfrm>
            <a:off x="7820138" y="2872313"/>
            <a:ext cx="80100" cy="80100"/>
          </a:xfrm>
          <a:prstGeom prst="ellipse">
            <a:avLst/>
          </a:prstGeom>
          <a:solidFill>
            <a:srgbClr val="FFE894"/>
          </a:solidFill>
          <a:ln cap="flat" cmpd="sng" w="19050">
            <a:solidFill>
              <a:srgbClr val="4E5A7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4" name="Google Shape;484;p36"/>
          <p:cNvCxnSpPr/>
          <p:nvPr/>
        </p:nvCxnSpPr>
        <p:spPr>
          <a:xfrm>
            <a:off x="3406713" y="1133475"/>
            <a:ext cx="0" cy="3267000"/>
          </a:xfrm>
          <a:prstGeom prst="straightConnector1">
            <a:avLst/>
          </a:prstGeom>
          <a:noFill/>
          <a:ln cap="flat" cmpd="sng" w="9525">
            <a:solidFill>
              <a:srgbClr val="9FA4AB"/>
            </a:solidFill>
            <a:prstDash val="dot"/>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000"/>
                                        <p:tgtEl>
                                          <p:spTgt spid="43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400"/>
                                        <p:tgtEl>
                                          <p:spTgt spid="434"/>
                                        </p:tgtEl>
                                      </p:cBhvr>
                                    </p:animEffect>
                                  </p:childTnLst>
                                </p:cTn>
                              </p:par>
                              <p:par>
                                <p:cTn fill="hold" nodeType="with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000"/>
                                        <p:tgtEl>
                                          <p:spTgt spid="4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1000"/>
                                        <p:tgtEl>
                                          <p:spTgt spid="4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000"/>
                                        <p:tgtEl>
                                          <p:spTgt spid="4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1000"/>
                                        <p:tgtEl>
                                          <p:spTgt spid="4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1000"/>
                                        <p:tgtEl>
                                          <p:spTgt spid="4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1000"/>
                                        <p:tgtEl>
                                          <p:spTgt spid="4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1000"/>
                                        <p:tgtEl>
                                          <p:spTgt spid="441"/>
                                        </p:tgtEl>
                                      </p:cBhvr>
                                    </p:animEffect>
                                  </p:childTnLst>
                                </p:cTn>
                              </p:par>
                              <p:par>
                                <p:cTn fill="hold" nodeType="with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000"/>
                                        <p:tgtEl>
                                          <p:spTgt spid="442"/>
                                        </p:tgtEl>
                                      </p:cBhvr>
                                    </p:animEffect>
                                  </p:childTnLst>
                                </p:cTn>
                              </p:par>
                              <p:par>
                                <p:cTn fill="hold" nodeType="withEffect" presetClass="exit" presetID="1" presetSubtype="0">
                                  <p:stCondLst>
                                    <p:cond delay="0"/>
                                  </p:stCondLst>
                                  <p:childTnLst>
                                    <p:set>
                                      <p:cBhvr>
                                        <p:cTn dur="1" fill="hold">
                                          <p:stCondLst>
                                            <p:cond delay="1000"/>
                                          </p:stCondLst>
                                        </p:cTn>
                                        <p:tgtEl>
                                          <p:spTgt spid="44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44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43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4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37"/>
          <p:cNvSpPr txBox="1"/>
          <p:nvPr/>
        </p:nvSpPr>
        <p:spPr>
          <a:xfrm>
            <a:off x="2700650" y="1496500"/>
            <a:ext cx="1983300" cy="22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by Dean Pomerleau" id="490" name="Google Shape;490;p37" title="Neural Network-Based Autonomous Driving">
            <a:hlinkClick r:id="rId3"/>
          </p:cNvPr>
          <p:cNvPicPr preferRelativeResize="0"/>
          <p:nvPr/>
        </p:nvPicPr>
        <p:blipFill>
          <a:blip r:embed="rId4">
            <a:alphaModFix/>
          </a:blip>
          <a:stretch>
            <a:fillRect/>
          </a:stretch>
        </p:blipFill>
        <p:spPr>
          <a:xfrm>
            <a:off x="1615525" y="249588"/>
            <a:ext cx="5912950" cy="4434725"/>
          </a:xfrm>
          <a:prstGeom prst="rect">
            <a:avLst/>
          </a:prstGeom>
          <a:noFill/>
          <a:ln>
            <a:noFill/>
          </a:ln>
        </p:spPr>
      </p:pic>
      <p:grpSp>
        <p:nvGrpSpPr>
          <p:cNvPr id="491" name="Google Shape;491;p37"/>
          <p:cNvGrpSpPr/>
          <p:nvPr/>
        </p:nvGrpSpPr>
        <p:grpSpPr>
          <a:xfrm>
            <a:off x="7965794" y="4767155"/>
            <a:ext cx="1186346" cy="414300"/>
            <a:chOff x="7891653" y="4711550"/>
            <a:chExt cx="1186346" cy="414300"/>
          </a:xfrm>
        </p:grpSpPr>
        <p:pic>
          <p:nvPicPr>
            <p:cNvPr id="492" name="Google Shape;492;p37"/>
            <p:cNvPicPr preferRelativeResize="0"/>
            <p:nvPr/>
          </p:nvPicPr>
          <p:blipFill>
            <a:blip r:embed="rId5">
              <a:alphaModFix/>
            </a:blip>
            <a:stretch>
              <a:fillRect/>
            </a:stretch>
          </p:blipFill>
          <p:spPr>
            <a:xfrm>
              <a:off x="7891653" y="4749699"/>
              <a:ext cx="197675" cy="197675"/>
            </a:xfrm>
            <a:prstGeom prst="rect">
              <a:avLst/>
            </a:prstGeom>
            <a:noFill/>
            <a:ln>
              <a:noFill/>
            </a:ln>
          </p:spPr>
        </p:pic>
        <p:sp>
          <p:nvSpPr>
            <p:cNvPr id="493" name="Google Shape;493;p37"/>
            <p:cNvSpPr txBox="1"/>
            <p:nvPr/>
          </p:nvSpPr>
          <p:spPr>
            <a:xfrm>
              <a:off x="8059499" y="4711550"/>
              <a:ext cx="1018500" cy="41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888888"/>
                  </a:solidFill>
                  <a:latin typeface="Montserrat"/>
                  <a:ea typeface="Montserrat"/>
                  <a:cs typeface="Montserrat"/>
                  <a:sym typeface="Montserrat"/>
                </a:rPr>
                <a:t>www.testim.io</a:t>
              </a:r>
              <a:endParaRPr b="1" sz="800">
                <a:solidFill>
                  <a:srgbClr val="888888"/>
                </a:solidFill>
                <a:latin typeface="Montserrat"/>
                <a:ea typeface="Montserrat"/>
                <a:cs typeface="Montserrat"/>
                <a:sym typeface="Montserrat"/>
              </a:endParaRPr>
            </a:p>
            <a:p>
              <a:pPr indent="0" lvl="0" marL="0" rtl="0" algn="l">
                <a:spcBef>
                  <a:spcPts val="0"/>
                </a:spcBef>
                <a:spcAft>
                  <a:spcPts val="0"/>
                </a:spcAft>
                <a:buNone/>
              </a:pPr>
              <a:r>
                <a:t/>
              </a:r>
              <a:endParaRPr b="1" sz="1000">
                <a:solidFill>
                  <a:srgbClr val="46484B"/>
                </a:solidFill>
                <a:latin typeface="Open Sans"/>
                <a:ea typeface="Open Sans"/>
                <a:cs typeface="Open Sans"/>
                <a:sym typeface="Open Sans"/>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grpSp>
        <p:nvGrpSpPr>
          <p:cNvPr id="75" name="Google Shape;75;p20"/>
          <p:cNvGrpSpPr/>
          <p:nvPr/>
        </p:nvGrpSpPr>
        <p:grpSpPr>
          <a:xfrm>
            <a:off x="7965794" y="4767155"/>
            <a:ext cx="1186346" cy="414300"/>
            <a:chOff x="7891653" y="4711550"/>
            <a:chExt cx="1186346" cy="414300"/>
          </a:xfrm>
        </p:grpSpPr>
        <p:pic>
          <p:nvPicPr>
            <p:cNvPr id="76" name="Google Shape;76;p20"/>
            <p:cNvPicPr preferRelativeResize="0"/>
            <p:nvPr/>
          </p:nvPicPr>
          <p:blipFill>
            <a:blip r:embed="rId3">
              <a:alphaModFix/>
            </a:blip>
            <a:stretch>
              <a:fillRect/>
            </a:stretch>
          </p:blipFill>
          <p:spPr>
            <a:xfrm>
              <a:off x="7891653" y="4749699"/>
              <a:ext cx="197675" cy="197675"/>
            </a:xfrm>
            <a:prstGeom prst="rect">
              <a:avLst/>
            </a:prstGeom>
            <a:noFill/>
            <a:ln>
              <a:noFill/>
            </a:ln>
          </p:spPr>
        </p:pic>
        <p:sp>
          <p:nvSpPr>
            <p:cNvPr id="77" name="Google Shape;77;p20"/>
            <p:cNvSpPr txBox="1"/>
            <p:nvPr/>
          </p:nvSpPr>
          <p:spPr>
            <a:xfrm>
              <a:off x="8059499" y="4711550"/>
              <a:ext cx="1018500" cy="41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888888"/>
                  </a:solidFill>
                  <a:latin typeface="Montserrat"/>
                  <a:ea typeface="Montserrat"/>
                  <a:cs typeface="Montserrat"/>
                  <a:sym typeface="Montserrat"/>
                </a:rPr>
                <a:t>www.testim.io</a:t>
              </a:r>
              <a:endParaRPr b="1" sz="800">
                <a:solidFill>
                  <a:srgbClr val="888888"/>
                </a:solidFill>
                <a:latin typeface="Montserrat"/>
                <a:ea typeface="Montserrat"/>
                <a:cs typeface="Montserrat"/>
                <a:sym typeface="Montserrat"/>
              </a:endParaRPr>
            </a:p>
            <a:p>
              <a:pPr indent="0" lvl="0" marL="0" rtl="0" algn="l">
                <a:spcBef>
                  <a:spcPts val="0"/>
                </a:spcBef>
                <a:spcAft>
                  <a:spcPts val="0"/>
                </a:spcAft>
                <a:buNone/>
              </a:pPr>
              <a:r>
                <a:t/>
              </a:r>
              <a:endParaRPr b="1" sz="1000">
                <a:solidFill>
                  <a:srgbClr val="46484B"/>
                </a:solidFill>
                <a:latin typeface="Open Sans"/>
                <a:ea typeface="Open Sans"/>
                <a:cs typeface="Open Sans"/>
                <a:sym typeface="Open Sans"/>
              </a:endParaRPr>
            </a:p>
          </p:txBody>
        </p:sp>
      </p:grpSp>
      <p:sp>
        <p:nvSpPr>
          <p:cNvPr id="78" name="Google Shape;78;p20"/>
          <p:cNvSpPr txBox="1"/>
          <p:nvPr/>
        </p:nvSpPr>
        <p:spPr>
          <a:xfrm>
            <a:off x="761325" y="261600"/>
            <a:ext cx="3631500" cy="441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sz="3000">
                <a:solidFill>
                  <a:srgbClr val="46484B"/>
                </a:solidFill>
                <a:latin typeface="Passion One"/>
                <a:ea typeface="Passion One"/>
                <a:cs typeface="Passion One"/>
                <a:sym typeface="Passion One"/>
              </a:rPr>
              <a:t>ABOUT ME</a:t>
            </a:r>
            <a:endParaRPr/>
          </a:p>
        </p:txBody>
      </p:sp>
      <p:sp>
        <p:nvSpPr>
          <p:cNvPr id="79" name="Google Shape;79;p20"/>
          <p:cNvSpPr/>
          <p:nvPr/>
        </p:nvSpPr>
        <p:spPr>
          <a:xfrm>
            <a:off x="569750" y="292280"/>
            <a:ext cx="95400" cy="467700"/>
          </a:xfrm>
          <a:prstGeom prst="rect">
            <a:avLst/>
          </a:prstGeom>
          <a:solidFill>
            <a:srgbClr val="FFE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Developer Evangelist at Testim.io</a:t>
            </a:r>
            <a:endParaRPr/>
          </a:p>
          <a:p>
            <a:pPr indent="-317500" lvl="0" marL="457200" rtl="0" algn="l">
              <a:spcBef>
                <a:spcPts val="0"/>
              </a:spcBef>
              <a:spcAft>
                <a:spcPts val="0"/>
              </a:spcAft>
              <a:buSzPts val="1400"/>
              <a:buChar char="●"/>
            </a:pPr>
            <a:r>
              <a:rPr lang="en"/>
              <a:t>Blogger, Speaker and Writer</a:t>
            </a:r>
            <a:endParaRPr/>
          </a:p>
          <a:p>
            <a:pPr indent="-304800" lvl="1" marL="914400" rtl="0" algn="l">
              <a:spcBef>
                <a:spcPts val="0"/>
              </a:spcBef>
              <a:spcAft>
                <a:spcPts val="0"/>
              </a:spcAft>
              <a:buSzPts val="1200"/>
              <a:buChar char="○"/>
            </a:pPr>
            <a:r>
              <a:rPr lang="en" u="sng">
                <a:solidFill>
                  <a:schemeClr val="hlink"/>
                </a:solidFill>
                <a:hlinkClick r:id="rId4"/>
              </a:rPr>
              <a:t>http://www.rajsubra.com/blog/</a:t>
            </a:r>
            <a:endParaRPr/>
          </a:p>
          <a:p>
            <a:pPr indent="-304800" lvl="1" marL="914400" rtl="0" algn="l">
              <a:spcBef>
                <a:spcPts val="0"/>
              </a:spcBef>
              <a:spcAft>
                <a:spcPts val="0"/>
              </a:spcAft>
              <a:buSzPts val="1200"/>
              <a:buChar char="○"/>
            </a:pPr>
            <a:r>
              <a:rPr lang="en" u="sng">
                <a:solidFill>
                  <a:schemeClr val="hlink"/>
                </a:solidFill>
                <a:hlinkClick r:id="rId5"/>
              </a:rPr>
              <a:t>https://blog.testim.io/</a:t>
            </a:r>
            <a:endParaRPr/>
          </a:p>
          <a:p>
            <a:pPr indent="-304800" lvl="1" marL="914400" rtl="0" algn="l">
              <a:spcBef>
                <a:spcPts val="0"/>
              </a:spcBef>
              <a:spcAft>
                <a:spcPts val="0"/>
              </a:spcAft>
              <a:buSzPts val="1200"/>
              <a:buChar char="○"/>
            </a:pPr>
            <a:r>
              <a:rPr lang="en" u="sng">
                <a:solidFill>
                  <a:schemeClr val="hlink"/>
                </a:solidFill>
                <a:hlinkClick r:id="rId6"/>
              </a:rPr>
              <a:t>http://www.rajsubra.com/publications/</a:t>
            </a:r>
            <a:endParaRPr/>
          </a:p>
          <a:p>
            <a:pPr indent="-304800" lvl="1" marL="914400" rtl="0" algn="l">
              <a:spcBef>
                <a:spcPts val="0"/>
              </a:spcBef>
              <a:spcAft>
                <a:spcPts val="0"/>
              </a:spcAft>
              <a:buSzPts val="1200"/>
              <a:buChar char="○"/>
            </a:pPr>
            <a:r>
              <a:rPr lang="en" u="sng">
                <a:solidFill>
                  <a:schemeClr val="hlink"/>
                </a:solidFill>
                <a:hlinkClick r:id="rId7"/>
              </a:rPr>
              <a:t>http://www.rajsubra.com/presentations/</a:t>
            </a:r>
            <a:endParaRPr/>
          </a:p>
          <a:p>
            <a:pPr indent="-304800" lvl="1" marL="914400" rtl="0" algn="l">
              <a:spcBef>
                <a:spcPts val="0"/>
              </a:spcBef>
              <a:spcAft>
                <a:spcPts val="0"/>
              </a:spcAft>
              <a:buSzPts val="1200"/>
              <a:buChar char="○"/>
            </a:pPr>
            <a:r>
              <a:t/>
            </a:r>
            <a:endParaRPr/>
          </a:p>
          <a:p>
            <a:pPr indent="-317500" lvl="0" marL="457200" rtl="0" algn="l">
              <a:spcBef>
                <a:spcPts val="0"/>
              </a:spcBef>
              <a:spcAft>
                <a:spcPts val="0"/>
              </a:spcAft>
              <a:buSzPts val="1400"/>
              <a:buChar char="●"/>
            </a:pPr>
            <a:r>
              <a:rPr lang="en"/>
              <a:t>11+ Years of Development and Testing</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u="sng"/>
              <a:t>Twitter:</a:t>
            </a:r>
            <a:r>
              <a:rPr b="1" lang="en"/>
              <a:t> </a:t>
            </a:r>
            <a:r>
              <a:rPr b="1" i="1" lang="en"/>
              <a:t>@epsilon1</a:t>
            </a:r>
            <a:r>
              <a:rPr b="1" i="1" lang="en"/>
              <a:t>1</a:t>
            </a:r>
            <a:endParaRPr b="1" i="1"/>
          </a:p>
          <a:p>
            <a:pPr indent="0" lvl="0" marL="0" rtl="0" algn="l">
              <a:spcBef>
                <a:spcPts val="1600"/>
              </a:spcBef>
              <a:spcAft>
                <a:spcPts val="1600"/>
              </a:spcAft>
              <a:buNone/>
            </a:pPr>
            <a:r>
              <a:rPr lang="en" u="sng"/>
              <a:t>E-mail:</a:t>
            </a:r>
            <a:r>
              <a:rPr lang="en"/>
              <a:t> </a:t>
            </a:r>
            <a:r>
              <a:rPr b="1" i="1" lang="en"/>
              <a:t>raj@testim.io</a:t>
            </a:r>
            <a:endParaRPr b="1" i="1"/>
          </a:p>
        </p:txBody>
      </p:sp>
      <p:pic>
        <p:nvPicPr>
          <p:cNvPr id="81" name="Google Shape;81;p20"/>
          <p:cNvPicPr preferRelativeResize="0"/>
          <p:nvPr/>
        </p:nvPicPr>
        <p:blipFill>
          <a:blip r:embed="rId8">
            <a:alphaModFix/>
          </a:blip>
          <a:stretch>
            <a:fillRect/>
          </a:stretch>
        </p:blipFill>
        <p:spPr>
          <a:xfrm>
            <a:off x="882900" y="1431925"/>
            <a:ext cx="2857500" cy="2857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DC0FA">
            <a:alpha val="12310"/>
          </a:srgbClr>
        </a:solidFill>
      </p:bgPr>
    </p:bg>
    <p:spTree>
      <p:nvGrpSpPr>
        <p:cNvPr id="497" name="Shape 497"/>
        <p:cNvGrpSpPr/>
        <p:nvPr/>
      </p:nvGrpSpPr>
      <p:grpSpPr>
        <a:xfrm>
          <a:off x="0" y="0"/>
          <a:ext cx="0" cy="0"/>
          <a:chOff x="0" y="0"/>
          <a:chExt cx="0" cy="0"/>
        </a:xfrm>
      </p:grpSpPr>
      <p:sp>
        <p:nvSpPr>
          <p:cNvPr id="498" name="Google Shape;498;p38"/>
          <p:cNvSpPr txBox="1"/>
          <p:nvPr>
            <p:ph type="title"/>
          </p:nvPr>
        </p:nvSpPr>
        <p:spPr>
          <a:xfrm>
            <a:off x="2360150" y="2224225"/>
            <a:ext cx="4423800" cy="69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D8DAE5"/>
                </a:solidFill>
                <a:latin typeface="Passion One"/>
                <a:ea typeface="Passion One"/>
                <a:cs typeface="Passion One"/>
                <a:sym typeface="Passion One"/>
              </a:rPr>
              <a:t>DEMO: QUICK DRAW </a:t>
            </a:r>
            <a:endParaRPr b="1">
              <a:solidFill>
                <a:srgbClr val="D8DAE5"/>
              </a:solidFill>
              <a:latin typeface="Passion One"/>
              <a:ea typeface="Passion One"/>
              <a:cs typeface="Passion One"/>
              <a:sym typeface="Passion One"/>
            </a:endParaRPr>
          </a:p>
        </p:txBody>
      </p:sp>
      <p:sp>
        <p:nvSpPr>
          <p:cNvPr id="499" name="Google Shape;499;p38"/>
          <p:cNvSpPr txBox="1"/>
          <p:nvPr>
            <p:ph type="title"/>
          </p:nvPr>
        </p:nvSpPr>
        <p:spPr>
          <a:xfrm>
            <a:off x="2401339" y="2194363"/>
            <a:ext cx="4423800" cy="69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Passion One"/>
                <a:ea typeface="Passion One"/>
                <a:cs typeface="Passion One"/>
                <a:sym typeface="Passion One"/>
              </a:rPr>
              <a:t>DEMO:</a:t>
            </a:r>
            <a:r>
              <a:rPr b="1" lang="en">
                <a:solidFill>
                  <a:srgbClr val="FFFFFF"/>
                </a:solidFill>
                <a:latin typeface="Passion One"/>
                <a:ea typeface="Passion One"/>
                <a:cs typeface="Passion One"/>
                <a:sym typeface="Passion One"/>
              </a:rPr>
              <a:t> </a:t>
            </a:r>
            <a:r>
              <a:rPr b="1" lang="en">
                <a:solidFill>
                  <a:srgbClr val="2DC1FF"/>
                </a:solidFill>
                <a:uFill>
                  <a:noFill/>
                </a:uFill>
                <a:latin typeface="Passion One"/>
                <a:ea typeface="Passion One"/>
                <a:cs typeface="Passion One"/>
                <a:sym typeface="Passion One"/>
                <a:hlinkClick r:id="rId3">
                  <a:extLst>
                    <a:ext uri="{A12FA001-AC4F-418D-AE19-62706E023703}">
                      <ahyp:hlinkClr val="tx"/>
                    </a:ext>
                  </a:extLst>
                </a:hlinkClick>
              </a:rPr>
              <a:t>QUICK DRAW</a:t>
            </a:r>
            <a:r>
              <a:rPr b="1" lang="en">
                <a:solidFill>
                  <a:srgbClr val="A8D9FA"/>
                </a:solidFill>
                <a:latin typeface="Passion One"/>
                <a:ea typeface="Passion One"/>
                <a:cs typeface="Passion One"/>
                <a:sym typeface="Passion One"/>
              </a:rPr>
              <a:t> </a:t>
            </a:r>
            <a:endParaRPr b="1">
              <a:solidFill>
                <a:srgbClr val="A8D9FA"/>
              </a:solidFill>
              <a:latin typeface="Passion One"/>
              <a:ea typeface="Passion One"/>
              <a:cs typeface="Passion One"/>
              <a:sym typeface="Passion On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DC0FA"/>
        </a:solidFill>
      </p:bgPr>
    </p:bg>
    <p:spTree>
      <p:nvGrpSpPr>
        <p:cNvPr id="504" name="Shape 504"/>
        <p:cNvGrpSpPr/>
        <p:nvPr/>
      </p:nvGrpSpPr>
      <p:grpSpPr>
        <a:xfrm>
          <a:off x="0" y="0"/>
          <a:ext cx="0" cy="0"/>
          <a:chOff x="0" y="0"/>
          <a:chExt cx="0" cy="0"/>
        </a:xfrm>
      </p:grpSpPr>
      <p:sp>
        <p:nvSpPr>
          <p:cNvPr id="505" name="Google Shape;505;p39"/>
          <p:cNvSpPr txBox="1"/>
          <p:nvPr/>
        </p:nvSpPr>
        <p:spPr>
          <a:xfrm>
            <a:off x="2253380" y="1856525"/>
            <a:ext cx="5088600" cy="615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SzPts val="1100"/>
              <a:buNone/>
            </a:pPr>
            <a:r>
              <a:rPr b="1" lang="en" sz="5000">
                <a:solidFill>
                  <a:srgbClr val="A8D9FA"/>
                </a:solidFill>
                <a:latin typeface="Passion One"/>
                <a:ea typeface="Passion One"/>
                <a:cs typeface="Passion One"/>
                <a:sym typeface="Passion One"/>
              </a:rPr>
              <a:t>HOW AI CAN SOLVE</a:t>
            </a:r>
            <a:endParaRPr b="1" sz="5000">
              <a:solidFill>
                <a:srgbClr val="A8D9FA"/>
              </a:solidFill>
              <a:latin typeface="Passion One"/>
              <a:ea typeface="Passion One"/>
              <a:cs typeface="Passion One"/>
              <a:sym typeface="Passion One"/>
            </a:endParaRPr>
          </a:p>
        </p:txBody>
      </p:sp>
      <p:sp>
        <p:nvSpPr>
          <p:cNvPr id="506" name="Google Shape;506;p39"/>
          <p:cNvSpPr txBox="1"/>
          <p:nvPr/>
        </p:nvSpPr>
        <p:spPr>
          <a:xfrm>
            <a:off x="2265103" y="2380150"/>
            <a:ext cx="5688600" cy="615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b="1" lang="en" sz="5000">
                <a:solidFill>
                  <a:srgbClr val="A8D9FA"/>
                </a:solidFill>
                <a:latin typeface="Passion One"/>
                <a:ea typeface="Passion One"/>
                <a:cs typeface="Passion One"/>
                <a:sym typeface="Passion One"/>
              </a:rPr>
              <a:t>THESE CHALLENGES</a:t>
            </a:r>
            <a:endParaRPr b="1" sz="5000">
              <a:solidFill>
                <a:srgbClr val="A8D9FA"/>
              </a:solidFill>
              <a:latin typeface="Passion One"/>
              <a:ea typeface="Passion One"/>
              <a:cs typeface="Passion One"/>
              <a:sym typeface="Passion One"/>
            </a:endParaRPr>
          </a:p>
        </p:txBody>
      </p:sp>
      <p:sp>
        <p:nvSpPr>
          <p:cNvPr id="507" name="Google Shape;507;p39"/>
          <p:cNvSpPr txBox="1"/>
          <p:nvPr/>
        </p:nvSpPr>
        <p:spPr>
          <a:xfrm>
            <a:off x="2293987" y="1826850"/>
            <a:ext cx="5548500" cy="615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SzPts val="1100"/>
              <a:buNone/>
            </a:pPr>
            <a:r>
              <a:rPr b="1" lang="en" sz="5000">
                <a:solidFill>
                  <a:srgbClr val="FFFFFF"/>
                </a:solidFill>
                <a:latin typeface="Passion One"/>
                <a:ea typeface="Passion One"/>
                <a:cs typeface="Passion One"/>
                <a:sym typeface="Passion One"/>
              </a:rPr>
              <a:t>HOW AI CAN SOLVE</a:t>
            </a:r>
            <a:r>
              <a:rPr b="1" lang="en" sz="5000">
                <a:solidFill>
                  <a:srgbClr val="FFFFFF"/>
                </a:solidFill>
                <a:latin typeface="Passion One"/>
                <a:ea typeface="Passion One"/>
                <a:cs typeface="Passion One"/>
                <a:sym typeface="Passion One"/>
              </a:rPr>
              <a:t> </a:t>
            </a:r>
            <a:endParaRPr b="1" sz="5000">
              <a:solidFill>
                <a:srgbClr val="FFFFFF"/>
              </a:solidFill>
              <a:latin typeface="Passion One"/>
              <a:ea typeface="Passion One"/>
              <a:cs typeface="Passion One"/>
              <a:sym typeface="Passion One"/>
            </a:endParaRPr>
          </a:p>
        </p:txBody>
      </p:sp>
      <p:sp>
        <p:nvSpPr>
          <p:cNvPr id="508" name="Google Shape;508;p39"/>
          <p:cNvSpPr txBox="1"/>
          <p:nvPr/>
        </p:nvSpPr>
        <p:spPr>
          <a:xfrm>
            <a:off x="2293663" y="2350475"/>
            <a:ext cx="5446800" cy="615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b="1" lang="en" sz="5000">
                <a:solidFill>
                  <a:srgbClr val="FFFFFF"/>
                </a:solidFill>
                <a:latin typeface="Passion One"/>
                <a:ea typeface="Passion One"/>
                <a:cs typeface="Passion One"/>
                <a:sym typeface="Passion One"/>
              </a:rPr>
              <a:t>THESE CHALLENGES</a:t>
            </a:r>
            <a:endParaRPr b="1" sz="5000">
              <a:solidFill>
                <a:srgbClr val="FFFFFF"/>
              </a:solidFill>
              <a:latin typeface="Passion One"/>
              <a:ea typeface="Passion One"/>
              <a:cs typeface="Passion One"/>
              <a:sym typeface="Passion One"/>
            </a:endParaRPr>
          </a:p>
        </p:txBody>
      </p:sp>
      <p:sp>
        <p:nvSpPr>
          <p:cNvPr id="509" name="Google Shape;509;p39"/>
          <p:cNvSpPr/>
          <p:nvPr/>
        </p:nvSpPr>
        <p:spPr>
          <a:xfrm>
            <a:off x="2093007" y="2057410"/>
            <a:ext cx="130200" cy="980400"/>
          </a:xfrm>
          <a:prstGeom prst="rect">
            <a:avLst/>
          </a:prstGeom>
          <a:solidFill>
            <a:srgbClr val="FFE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40"/>
          <p:cNvSpPr txBox="1"/>
          <p:nvPr/>
        </p:nvSpPr>
        <p:spPr>
          <a:xfrm>
            <a:off x="2283901" y="3961450"/>
            <a:ext cx="4576200" cy="297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000">
                <a:solidFill>
                  <a:srgbClr val="46484B"/>
                </a:solidFill>
                <a:latin typeface="Open Sans"/>
                <a:ea typeface="Open Sans"/>
                <a:cs typeface="Open Sans"/>
                <a:sym typeface="Open Sans"/>
              </a:rPr>
              <a:t>www.testim.io</a:t>
            </a:r>
            <a:endParaRPr b="1" sz="1000">
              <a:solidFill>
                <a:srgbClr val="46484B"/>
              </a:solidFill>
              <a:latin typeface="Open Sans"/>
              <a:ea typeface="Open Sans"/>
              <a:cs typeface="Open Sans"/>
              <a:sym typeface="Open Sans"/>
            </a:endParaRPr>
          </a:p>
        </p:txBody>
      </p:sp>
      <p:pic>
        <p:nvPicPr>
          <p:cNvPr id="515" name="Google Shape;515;p40"/>
          <p:cNvPicPr preferRelativeResize="0"/>
          <p:nvPr/>
        </p:nvPicPr>
        <p:blipFill>
          <a:blip r:embed="rId3">
            <a:alphaModFix/>
          </a:blip>
          <a:stretch>
            <a:fillRect/>
          </a:stretch>
        </p:blipFill>
        <p:spPr>
          <a:xfrm>
            <a:off x="4386900" y="3458899"/>
            <a:ext cx="370200" cy="370200"/>
          </a:xfrm>
          <a:prstGeom prst="rect">
            <a:avLst/>
          </a:prstGeom>
          <a:noFill/>
          <a:ln>
            <a:noFill/>
          </a:ln>
        </p:spPr>
      </p:pic>
      <p:pic>
        <p:nvPicPr>
          <p:cNvPr id="516" name="Google Shape;516;p40"/>
          <p:cNvPicPr preferRelativeResize="0"/>
          <p:nvPr/>
        </p:nvPicPr>
        <p:blipFill>
          <a:blip r:embed="rId4">
            <a:alphaModFix/>
          </a:blip>
          <a:stretch>
            <a:fillRect/>
          </a:stretch>
        </p:blipFill>
        <p:spPr>
          <a:xfrm>
            <a:off x="3033750" y="994475"/>
            <a:ext cx="3002349" cy="22253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41"/>
          <p:cNvSpPr/>
          <p:nvPr/>
        </p:nvSpPr>
        <p:spPr>
          <a:xfrm>
            <a:off x="0" y="0"/>
            <a:ext cx="4572000" cy="5143500"/>
          </a:xfrm>
          <a:prstGeom prst="rect">
            <a:avLst/>
          </a:prstGeom>
          <a:solidFill>
            <a:srgbClr val="F9F9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1"/>
          <p:cNvSpPr txBox="1"/>
          <p:nvPr>
            <p:ph type="title"/>
          </p:nvPr>
        </p:nvSpPr>
        <p:spPr>
          <a:xfrm>
            <a:off x="1057036" y="643503"/>
            <a:ext cx="2433300" cy="4416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accent1"/>
              </a:buClr>
              <a:buFont typeface="Arial"/>
              <a:buNone/>
            </a:pPr>
            <a:r>
              <a:rPr b="1" lang="en" sz="3100">
                <a:solidFill>
                  <a:srgbClr val="D9D9D9"/>
                </a:solidFill>
                <a:latin typeface="Passion One"/>
                <a:ea typeface="Passion One"/>
                <a:cs typeface="Passion One"/>
                <a:sym typeface="Passion One"/>
              </a:rPr>
              <a:t>TESTIM.IO</a:t>
            </a:r>
            <a:endParaRPr b="1" i="0" sz="3100" u="none" cap="none" strike="noStrike">
              <a:solidFill>
                <a:srgbClr val="D9D9D9"/>
              </a:solidFill>
              <a:latin typeface="Passion One"/>
              <a:ea typeface="Passion One"/>
              <a:cs typeface="Passion One"/>
              <a:sym typeface="Passion One"/>
            </a:endParaRPr>
          </a:p>
        </p:txBody>
      </p:sp>
      <p:sp>
        <p:nvSpPr>
          <p:cNvPr id="524" name="Google Shape;524;p41"/>
          <p:cNvSpPr txBox="1"/>
          <p:nvPr>
            <p:ph idx="2" type="title"/>
          </p:nvPr>
        </p:nvSpPr>
        <p:spPr>
          <a:xfrm>
            <a:off x="1317004" y="627628"/>
            <a:ext cx="1967700" cy="4416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accent1"/>
              </a:buClr>
              <a:buFont typeface="Arial"/>
              <a:buNone/>
            </a:pPr>
            <a:r>
              <a:rPr b="1" lang="en" sz="3100">
                <a:solidFill>
                  <a:srgbClr val="46484B"/>
                </a:solidFill>
                <a:latin typeface="Passion One"/>
                <a:ea typeface="Passion One"/>
                <a:cs typeface="Passion One"/>
                <a:sym typeface="Passion One"/>
              </a:rPr>
              <a:t>TESTIM.IO</a:t>
            </a:r>
            <a:endParaRPr b="1" i="0" sz="3100" u="none" cap="none" strike="noStrike">
              <a:solidFill>
                <a:srgbClr val="46484B"/>
              </a:solidFill>
              <a:latin typeface="Passion One"/>
              <a:ea typeface="Passion One"/>
              <a:cs typeface="Passion One"/>
              <a:sym typeface="Passion One"/>
            </a:endParaRPr>
          </a:p>
        </p:txBody>
      </p:sp>
      <p:grpSp>
        <p:nvGrpSpPr>
          <p:cNvPr id="525" name="Google Shape;525;p41"/>
          <p:cNvGrpSpPr/>
          <p:nvPr/>
        </p:nvGrpSpPr>
        <p:grpSpPr>
          <a:xfrm>
            <a:off x="7965794" y="4767155"/>
            <a:ext cx="1186346" cy="414300"/>
            <a:chOff x="7891653" y="4711550"/>
            <a:chExt cx="1186346" cy="414300"/>
          </a:xfrm>
        </p:grpSpPr>
        <p:pic>
          <p:nvPicPr>
            <p:cNvPr id="526" name="Google Shape;526;p41"/>
            <p:cNvPicPr preferRelativeResize="0"/>
            <p:nvPr/>
          </p:nvPicPr>
          <p:blipFill>
            <a:blip r:embed="rId3">
              <a:alphaModFix/>
            </a:blip>
            <a:stretch>
              <a:fillRect/>
            </a:stretch>
          </p:blipFill>
          <p:spPr>
            <a:xfrm>
              <a:off x="7891653" y="4749699"/>
              <a:ext cx="197675" cy="197675"/>
            </a:xfrm>
            <a:prstGeom prst="rect">
              <a:avLst/>
            </a:prstGeom>
            <a:noFill/>
            <a:ln>
              <a:noFill/>
            </a:ln>
          </p:spPr>
        </p:pic>
        <p:sp>
          <p:nvSpPr>
            <p:cNvPr id="527" name="Google Shape;527;p41"/>
            <p:cNvSpPr txBox="1"/>
            <p:nvPr/>
          </p:nvSpPr>
          <p:spPr>
            <a:xfrm>
              <a:off x="8059499" y="4711550"/>
              <a:ext cx="1018500" cy="41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888888"/>
                  </a:solidFill>
                  <a:latin typeface="Montserrat"/>
                  <a:ea typeface="Montserrat"/>
                  <a:cs typeface="Montserrat"/>
                  <a:sym typeface="Montserrat"/>
                </a:rPr>
                <a:t>www.testim.io</a:t>
              </a:r>
              <a:endParaRPr b="1" sz="800">
                <a:solidFill>
                  <a:srgbClr val="888888"/>
                </a:solidFill>
                <a:latin typeface="Montserrat"/>
                <a:ea typeface="Montserrat"/>
                <a:cs typeface="Montserrat"/>
                <a:sym typeface="Montserrat"/>
              </a:endParaRPr>
            </a:p>
            <a:p>
              <a:pPr indent="0" lvl="0" marL="0" rtl="0" algn="l">
                <a:spcBef>
                  <a:spcPts val="0"/>
                </a:spcBef>
                <a:spcAft>
                  <a:spcPts val="0"/>
                </a:spcAft>
                <a:buNone/>
              </a:pPr>
              <a:r>
                <a:t/>
              </a:r>
              <a:endParaRPr b="1" sz="1000">
                <a:solidFill>
                  <a:srgbClr val="46484B"/>
                </a:solidFill>
                <a:latin typeface="Open Sans"/>
                <a:ea typeface="Open Sans"/>
                <a:cs typeface="Open Sans"/>
                <a:sym typeface="Open Sans"/>
              </a:endParaRPr>
            </a:p>
          </p:txBody>
        </p:sp>
      </p:grpSp>
      <p:sp>
        <p:nvSpPr>
          <p:cNvPr id="528" name="Google Shape;528;p41"/>
          <p:cNvSpPr/>
          <p:nvPr/>
        </p:nvSpPr>
        <p:spPr>
          <a:xfrm>
            <a:off x="100" y="1015123"/>
            <a:ext cx="4572000" cy="295800"/>
          </a:xfrm>
          <a:prstGeom prst="rect">
            <a:avLst/>
          </a:prstGeom>
          <a:noFill/>
          <a:ln>
            <a:noFill/>
          </a:ln>
        </p:spPr>
        <p:txBody>
          <a:bodyPr anchorCtr="0" anchor="t" bIns="45700" lIns="91425" spcFirstLastPara="1" rIns="91425" wrap="square" tIns="45700">
            <a:noAutofit/>
          </a:bodyPr>
          <a:lstStyle/>
          <a:p>
            <a:pPr indent="0" lvl="0" marL="0" marR="0" rtl="0" algn="ctr">
              <a:lnSpc>
                <a:spcPct val="115000"/>
              </a:lnSpc>
              <a:spcBef>
                <a:spcPts val="0"/>
              </a:spcBef>
              <a:spcAft>
                <a:spcPts val="0"/>
              </a:spcAft>
              <a:buNone/>
            </a:pPr>
            <a:r>
              <a:rPr b="1" lang="en" sz="1300">
                <a:solidFill>
                  <a:srgbClr val="46484B"/>
                </a:solidFill>
                <a:latin typeface="Montserrat"/>
                <a:ea typeface="Montserrat"/>
                <a:cs typeface="Montserrat"/>
                <a:sym typeface="Montserrat"/>
              </a:rPr>
              <a:t>AI </a:t>
            </a:r>
            <a:r>
              <a:rPr b="1" lang="en" sz="1300">
                <a:solidFill>
                  <a:schemeClr val="accent1"/>
                </a:solidFill>
                <a:latin typeface="Montserrat"/>
                <a:ea typeface="Montserrat"/>
                <a:cs typeface="Montserrat"/>
                <a:sym typeface="Montserrat"/>
              </a:rPr>
              <a:t>Based Locators</a:t>
            </a:r>
            <a:endParaRPr b="1" sz="1300">
              <a:solidFill>
                <a:schemeClr val="accent1"/>
              </a:solidFill>
              <a:latin typeface="Montserrat"/>
              <a:ea typeface="Montserrat"/>
              <a:cs typeface="Montserrat"/>
              <a:sym typeface="Montserrat"/>
            </a:endParaRPr>
          </a:p>
          <a:p>
            <a:pPr indent="0" lvl="0" marL="0" marR="0" rtl="0" algn="ctr">
              <a:lnSpc>
                <a:spcPct val="115000"/>
              </a:lnSpc>
              <a:spcBef>
                <a:spcPts val="0"/>
              </a:spcBef>
              <a:spcAft>
                <a:spcPts val="0"/>
              </a:spcAft>
              <a:buNone/>
            </a:pPr>
            <a:r>
              <a:t/>
            </a:r>
            <a:endParaRPr b="1" sz="1300">
              <a:solidFill>
                <a:srgbClr val="46484B"/>
              </a:solidFill>
              <a:latin typeface="Montserrat"/>
              <a:ea typeface="Montserrat"/>
              <a:cs typeface="Montserrat"/>
              <a:sym typeface="Montserrat"/>
            </a:endParaRPr>
          </a:p>
        </p:txBody>
      </p:sp>
      <p:sp>
        <p:nvSpPr>
          <p:cNvPr id="529" name="Google Shape;529;p41"/>
          <p:cNvSpPr/>
          <p:nvPr/>
        </p:nvSpPr>
        <p:spPr>
          <a:xfrm>
            <a:off x="5182075" y="1563466"/>
            <a:ext cx="95400" cy="99000"/>
          </a:xfrm>
          <a:prstGeom prst="rect">
            <a:avLst/>
          </a:prstGeom>
          <a:solidFill>
            <a:srgbClr val="5DC0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1"/>
          <p:cNvSpPr/>
          <p:nvPr/>
        </p:nvSpPr>
        <p:spPr>
          <a:xfrm>
            <a:off x="5359274" y="1501288"/>
            <a:ext cx="2962800" cy="2958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b="1" lang="en" sz="1000">
                <a:solidFill>
                  <a:srgbClr val="46484B"/>
                </a:solidFill>
                <a:latin typeface="Montserrat"/>
                <a:ea typeface="Montserrat"/>
                <a:cs typeface="Montserrat"/>
                <a:sym typeface="Montserrat"/>
              </a:rPr>
              <a:t>MULTIPLE ATTRIBUTES VS. SINGLE ONE</a:t>
            </a:r>
            <a:endParaRPr b="1" sz="1000">
              <a:solidFill>
                <a:srgbClr val="46484B"/>
              </a:solidFill>
              <a:latin typeface="Montserrat"/>
              <a:ea typeface="Montserrat"/>
              <a:cs typeface="Montserrat"/>
              <a:sym typeface="Montserrat"/>
            </a:endParaRPr>
          </a:p>
        </p:txBody>
      </p:sp>
      <p:sp>
        <p:nvSpPr>
          <p:cNvPr id="531" name="Google Shape;531;p41"/>
          <p:cNvSpPr/>
          <p:nvPr/>
        </p:nvSpPr>
        <p:spPr>
          <a:xfrm>
            <a:off x="5359275" y="1733700"/>
            <a:ext cx="3525300" cy="5151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en" sz="1000">
                <a:solidFill>
                  <a:srgbClr val="657786"/>
                </a:solidFill>
                <a:latin typeface="Montserrat Medium"/>
                <a:ea typeface="Montserrat Medium"/>
                <a:cs typeface="Montserrat Medium"/>
                <a:sym typeface="Montserrat Medium"/>
              </a:rPr>
              <a:t>Hundreds of attributes used to identify elements</a:t>
            </a:r>
            <a:endParaRPr sz="1000">
              <a:solidFill>
                <a:srgbClr val="657786"/>
              </a:solidFill>
              <a:latin typeface="Montserrat Medium"/>
              <a:ea typeface="Montserrat Medium"/>
              <a:cs typeface="Montserrat Medium"/>
              <a:sym typeface="Montserrat Medium"/>
            </a:endParaRPr>
          </a:p>
          <a:p>
            <a:pPr indent="0" lvl="0" marL="0" marR="0" rtl="0" algn="l">
              <a:lnSpc>
                <a:spcPct val="115000"/>
              </a:lnSpc>
              <a:spcBef>
                <a:spcPts val="0"/>
              </a:spcBef>
              <a:spcAft>
                <a:spcPts val="0"/>
              </a:spcAft>
              <a:buNone/>
            </a:pPr>
            <a:r>
              <a:rPr lang="en" sz="1000">
                <a:solidFill>
                  <a:srgbClr val="657786"/>
                </a:solidFill>
                <a:latin typeface="Montserrat Medium"/>
                <a:ea typeface="Montserrat Medium"/>
                <a:cs typeface="Montserrat Medium"/>
                <a:sym typeface="Montserrat Medium"/>
              </a:rPr>
              <a:t>A few changes don’t break the test</a:t>
            </a:r>
            <a:endParaRPr sz="1000">
              <a:solidFill>
                <a:srgbClr val="657786"/>
              </a:solidFill>
              <a:latin typeface="Montserrat Medium"/>
              <a:ea typeface="Montserrat Medium"/>
              <a:cs typeface="Montserrat Medium"/>
              <a:sym typeface="Montserrat Medium"/>
            </a:endParaRPr>
          </a:p>
        </p:txBody>
      </p:sp>
      <p:sp>
        <p:nvSpPr>
          <p:cNvPr id="532" name="Google Shape;532;p41"/>
          <p:cNvSpPr/>
          <p:nvPr/>
        </p:nvSpPr>
        <p:spPr>
          <a:xfrm>
            <a:off x="5182075" y="2418534"/>
            <a:ext cx="95400" cy="99000"/>
          </a:xfrm>
          <a:prstGeom prst="rect">
            <a:avLst/>
          </a:prstGeom>
          <a:solidFill>
            <a:srgbClr val="5DC0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1"/>
          <p:cNvSpPr/>
          <p:nvPr/>
        </p:nvSpPr>
        <p:spPr>
          <a:xfrm>
            <a:off x="5359274" y="2347301"/>
            <a:ext cx="2962800" cy="2958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b="1" lang="en" sz="1000">
                <a:solidFill>
                  <a:schemeClr val="accent1"/>
                </a:solidFill>
                <a:latin typeface="Montserrat"/>
                <a:ea typeface="Montserrat"/>
                <a:cs typeface="Montserrat"/>
                <a:sym typeface="Montserrat"/>
              </a:rPr>
              <a:t>LOW MAINTENANCE</a:t>
            </a:r>
            <a:endParaRPr b="1" sz="1000">
              <a:solidFill>
                <a:srgbClr val="46484B"/>
              </a:solidFill>
              <a:latin typeface="Montserrat"/>
              <a:ea typeface="Montserrat"/>
              <a:cs typeface="Montserrat"/>
              <a:sym typeface="Montserrat"/>
            </a:endParaRPr>
          </a:p>
        </p:txBody>
      </p:sp>
      <p:sp>
        <p:nvSpPr>
          <p:cNvPr id="534" name="Google Shape;534;p41"/>
          <p:cNvSpPr/>
          <p:nvPr/>
        </p:nvSpPr>
        <p:spPr>
          <a:xfrm>
            <a:off x="5359275" y="2579702"/>
            <a:ext cx="3134700" cy="5151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en" sz="1000">
                <a:solidFill>
                  <a:srgbClr val="657786"/>
                </a:solidFill>
                <a:latin typeface="Montserrat Medium"/>
                <a:ea typeface="Montserrat Medium"/>
                <a:cs typeface="Montserrat Medium"/>
                <a:sym typeface="Montserrat Medium"/>
              </a:rPr>
              <a:t>No need to (tediously) update locators</a:t>
            </a:r>
            <a:endParaRPr sz="1000">
              <a:solidFill>
                <a:srgbClr val="657786"/>
              </a:solidFill>
              <a:latin typeface="Montserrat Medium"/>
              <a:ea typeface="Montserrat Medium"/>
              <a:cs typeface="Montserrat Medium"/>
              <a:sym typeface="Montserrat Medium"/>
            </a:endParaRPr>
          </a:p>
        </p:txBody>
      </p:sp>
      <p:sp>
        <p:nvSpPr>
          <p:cNvPr id="535" name="Google Shape;535;p41"/>
          <p:cNvSpPr/>
          <p:nvPr/>
        </p:nvSpPr>
        <p:spPr>
          <a:xfrm>
            <a:off x="5182075" y="3264534"/>
            <a:ext cx="95400" cy="99000"/>
          </a:xfrm>
          <a:prstGeom prst="rect">
            <a:avLst/>
          </a:prstGeom>
          <a:solidFill>
            <a:srgbClr val="5DC0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1"/>
          <p:cNvSpPr/>
          <p:nvPr/>
        </p:nvSpPr>
        <p:spPr>
          <a:xfrm>
            <a:off x="5359274" y="3193301"/>
            <a:ext cx="2962800" cy="295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Font typeface="Arial"/>
              <a:buNone/>
            </a:pPr>
            <a:r>
              <a:rPr b="1" lang="en" sz="1000">
                <a:solidFill>
                  <a:schemeClr val="accent1"/>
                </a:solidFill>
                <a:latin typeface="Montserrat"/>
                <a:ea typeface="Montserrat"/>
                <a:cs typeface="Montserrat"/>
                <a:sym typeface="Montserrat"/>
              </a:rPr>
              <a:t>MORE EXECUTIONS =&gt; MORE STABLE</a:t>
            </a:r>
            <a:endParaRPr b="1" sz="1000">
              <a:solidFill>
                <a:srgbClr val="46484B"/>
              </a:solidFill>
              <a:latin typeface="Montserrat"/>
              <a:ea typeface="Montserrat"/>
              <a:cs typeface="Montserrat"/>
              <a:sym typeface="Montserrat"/>
            </a:endParaRPr>
          </a:p>
        </p:txBody>
      </p:sp>
      <p:sp>
        <p:nvSpPr>
          <p:cNvPr id="537" name="Google Shape;537;p41"/>
          <p:cNvSpPr/>
          <p:nvPr/>
        </p:nvSpPr>
        <p:spPr>
          <a:xfrm>
            <a:off x="5359275" y="3425698"/>
            <a:ext cx="3134700" cy="295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Font typeface="Arial"/>
              <a:buNone/>
            </a:pPr>
            <a:r>
              <a:rPr lang="en" sz="1000">
                <a:solidFill>
                  <a:srgbClr val="657786"/>
                </a:solidFill>
                <a:latin typeface="Montserrat Medium"/>
                <a:ea typeface="Montserrat Medium"/>
                <a:cs typeface="Montserrat Medium"/>
                <a:sym typeface="Montserrat Medium"/>
              </a:rPr>
              <a:t>With each execution we learn the changes to the application and optimize scores</a:t>
            </a:r>
            <a:endParaRPr sz="1000">
              <a:solidFill>
                <a:srgbClr val="657786"/>
              </a:solidFill>
              <a:latin typeface="Montserrat Medium"/>
              <a:ea typeface="Montserrat Medium"/>
              <a:cs typeface="Montserrat Medium"/>
              <a:sym typeface="Montserrat Medium"/>
            </a:endParaRPr>
          </a:p>
        </p:txBody>
      </p:sp>
      <p:pic>
        <p:nvPicPr>
          <p:cNvPr id="538" name="Google Shape;538;p41"/>
          <p:cNvPicPr preferRelativeResize="0"/>
          <p:nvPr/>
        </p:nvPicPr>
        <p:blipFill>
          <a:blip r:embed="rId4">
            <a:alphaModFix/>
          </a:blip>
          <a:stretch>
            <a:fillRect/>
          </a:stretch>
        </p:blipFill>
        <p:spPr>
          <a:xfrm>
            <a:off x="151879" y="1443062"/>
            <a:ext cx="4039706" cy="2584975"/>
          </a:xfrm>
          <a:prstGeom prst="rect">
            <a:avLst/>
          </a:prstGeom>
          <a:noFill/>
          <a:ln>
            <a:noFill/>
          </a:ln>
        </p:spPr>
      </p:pic>
      <p:pic>
        <p:nvPicPr>
          <p:cNvPr id="539" name="Google Shape;539;p41"/>
          <p:cNvPicPr preferRelativeResize="0"/>
          <p:nvPr/>
        </p:nvPicPr>
        <p:blipFill>
          <a:blip r:embed="rId5">
            <a:alphaModFix/>
          </a:blip>
          <a:stretch>
            <a:fillRect/>
          </a:stretch>
        </p:blipFill>
        <p:spPr>
          <a:xfrm>
            <a:off x="538200" y="4131025"/>
            <a:ext cx="3525300" cy="295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42"/>
          <p:cNvSpPr txBox="1"/>
          <p:nvPr/>
        </p:nvSpPr>
        <p:spPr>
          <a:xfrm>
            <a:off x="2244600" y="4569225"/>
            <a:ext cx="5451600" cy="18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46484B"/>
                </a:solidFill>
                <a:latin typeface="Montserrat"/>
                <a:ea typeface="Montserrat"/>
                <a:cs typeface="Montserrat"/>
                <a:sym typeface="Montserrat"/>
              </a:rPr>
              <a:t>Source: Jason Arbon</a:t>
            </a:r>
            <a:endParaRPr b="1" sz="700">
              <a:solidFill>
                <a:srgbClr val="46484B"/>
              </a:solidFill>
              <a:latin typeface="Montserrat"/>
              <a:ea typeface="Montserrat"/>
              <a:cs typeface="Montserrat"/>
              <a:sym typeface="Montserrat"/>
            </a:endParaRPr>
          </a:p>
        </p:txBody>
      </p:sp>
      <p:grpSp>
        <p:nvGrpSpPr>
          <p:cNvPr id="545" name="Google Shape;545;p42"/>
          <p:cNvGrpSpPr/>
          <p:nvPr/>
        </p:nvGrpSpPr>
        <p:grpSpPr>
          <a:xfrm>
            <a:off x="7965794" y="4767155"/>
            <a:ext cx="1186346" cy="414300"/>
            <a:chOff x="7891653" y="4711550"/>
            <a:chExt cx="1186346" cy="414300"/>
          </a:xfrm>
        </p:grpSpPr>
        <p:pic>
          <p:nvPicPr>
            <p:cNvPr id="546" name="Google Shape;546;p42"/>
            <p:cNvPicPr preferRelativeResize="0"/>
            <p:nvPr/>
          </p:nvPicPr>
          <p:blipFill>
            <a:blip r:embed="rId3">
              <a:alphaModFix/>
            </a:blip>
            <a:stretch>
              <a:fillRect/>
            </a:stretch>
          </p:blipFill>
          <p:spPr>
            <a:xfrm>
              <a:off x="7891653" y="4749699"/>
              <a:ext cx="197675" cy="197675"/>
            </a:xfrm>
            <a:prstGeom prst="rect">
              <a:avLst/>
            </a:prstGeom>
            <a:noFill/>
            <a:ln>
              <a:noFill/>
            </a:ln>
          </p:spPr>
        </p:pic>
        <p:sp>
          <p:nvSpPr>
            <p:cNvPr id="547" name="Google Shape;547;p42"/>
            <p:cNvSpPr txBox="1"/>
            <p:nvPr/>
          </p:nvSpPr>
          <p:spPr>
            <a:xfrm>
              <a:off x="8059499" y="4711550"/>
              <a:ext cx="1018500" cy="41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888888"/>
                  </a:solidFill>
                  <a:latin typeface="Montserrat"/>
                  <a:ea typeface="Montserrat"/>
                  <a:cs typeface="Montserrat"/>
                  <a:sym typeface="Montserrat"/>
                </a:rPr>
                <a:t>www.testim.io</a:t>
              </a:r>
              <a:endParaRPr b="1" sz="800">
                <a:solidFill>
                  <a:srgbClr val="888888"/>
                </a:solidFill>
                <a:latin typeface="Montserrat"/>
                <a:ea typeface="Montserrat"/>
                <a:cs typeface="Montserrat"/>
                <a:sym typeface="Montserrat"/>
              </a:endParaRPr>
            </a:p>
            <a:p>
              <a:pPr indent="0" lvl="0" marL="0" rtl="0" algn="l">
                <a:spcBef>
                  <a:spcPts val="0"/>
                </a:spcBef>
                <a:spcAft>
                  <a:spcPts val="0"/>
                </a:spcAft>
                <a:buNone/>
              </a:pPr>
              <a:r>
                <a:t/>
              </a:r>
              <a:endParaRPr b="1" sz="1000">
                <a:solidFill>
                  <a:srgbClr val="46484B"/>
                </a:solidFill>
                <a:latin typeface="Open Sans"/>
                <a:ea typeface="Open Sans"/>
                <a:cs typeface="Open Sans"/>
                <a:sym typeface="Open Sans"/>
              </a:endParaRPr>
            </a:p>
          </p:txBody>
        </p:sp>
      </p:grpSp>
      <p:pic>
        <p:nvPicPr>
          <p:cNvPr id="548" name="Google Shape;548;p42"/>
          <p:cNvPicPr preferRelativeResize="0"/>
          <p:nvPr/>
        </p:nvPicPr>
        <p:blipFill>
          <a:blip r:embed="rId4">
            <a:alphaModFix/>
          </a:blip>
          <a:stretch>
            <a:fillRect/>
          </a:stretch>
        </p:blipFill>
        <p:spPr>
          <a:xfrm>
            <a:off x="1228725" y="1676400"/>
            <a:ext cx="4107350" cy="2416575"/>
          </a:xfrm>
          <a:prstGeom prst="rect">
            <a:avLst/>
          </a:prstGeom>
          <a:noFill/>
          <a:ln>
            <a:noFill/>
          </a:ln>
        </p:spPr>
      </p:pic>
      <p:sp>
        <p:nvSpPr>
          <p:cNvPr id="549" name="Google Shape;549;p42"/>
          <p:cNvSpPr/>
          <p:nvPr/>
        </p:nvSpPr>
        <p:spPr>
          <a:xfrm>
            <a:off x="5606924" y="1872763"/>
            <a:ext cx="2962800" cy="2958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b="1" lang="en" sz="1000">
                <a:solidFill>
                  <a:srgbClr val="5DC0FA"/>
                </a:solidFill>
                <a:latin typeface="Montserrat"/>
                <a:ea typeface="Montserrat"/>
                <a:cs typeface="Montserrat"/>
                <a:sym typeface="Montserrat"/>
              </a:rPr>
              <a:t>FEATURES</a:t>
            </a:r>
            <a:endParaRPr b="1" sz="1000">
              <a:solidFill>
                <a:srgbClr val="5DC0FA"/>
              </a:solidFill>
              <a:latin typeface="Montserrat"/>
              <a:ea typeface="Montserrat"/>
              <a:cs typeface="Montserrat"/>
              <a:sym typeface="Montserrat"/>
            </a:endParaRPr>
          </a:p>
        </p:txBody>
      </p:sp>
      <p:sp>
        <p:nvSpPr>
          <p:cNvPr id="550" name="Google Shape;550;p42"/>
          <p:cNvSpPr/>
          <p:nvPr/>
        </p:nvSpPr>
        <p:spPr>
          <a:xfrm>
            <a:off x="5606925" y="2105175"/>
            <a:ext cx="2508300" cy="5151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en" sz="1000">
                <a:solidFill>
                  <a:srgbClr val="657786"/>
                </a:solidFill>
                <a:latin typeface="Montserrat Medium"/>
                <a:ea typeface="Montserrat Medium"/>
                <a:cs typeface="Montserrat Medium"/>
                <a:sym typeface="Montserrat Medium"/>
              </a:rPr>
              <a:t>Complexity increases exponentially as new features and states interact with existing features </a:t>
            </a:r>
            <a:endParaRPr sz="1000">
              <a:solidFill>
                <a:srgbClr val="657786"/>
              </a:solidFill>
              <a:latin typeface="Montserrat Medium"/>
              <a:ea typeface="Montserrat Medium"/>
              <a:cs typeface="Montserrat Medium"/>
              <a:sym typeface="Montserrat Medium"/>
            </a:endParaRPr>
          </a:p>
        </p:txBody>
      </p:sp>
      <p:sp>
        <p:nvSpPr>
          <p:cNvPr id="551" name="Google Shape;551;p42"/>
          <p:cNvSpPr/>
          <p:nvPr/>
        </p:nvSpPr>
        <p:spPr>
          <a:xfrm>
            <a:off x="5606924" y="2871176"/>
            <a:ext cx="2962800" cy="2958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b="1" lang="en" sz="1000">
                <a:solidFill>
                  <a:srgbClr val="82D945"/>
                </a:solidFill>
                <a:latin typeface="Montserrat"/>
                <a:ea typeface="Montserrat"/>
                <a:cs typeface="Montserrat"/>
                <a:sym typeface="Montserrat"/>
              </a:rPr>
              <a:t>TESTS</a:t>
            </a:r>
            <a:endParaRPr b="1" sz="1000">
              <a:solidFill>
                <a:srgbClr val="82D945"/>
              </a:solidFill>
              <a:latin typeface="Montserrat"/>
              <a:ea typeface="Montserrat"/>
              <a:cs typeface="Montserrat"/>
              <a:sym typeface="Montserrat"/>
            </a:endParaRPr>
          </a:p>
        </p:txBody>
      </p:sp>
      <p:sp>
        <p:nvSpPr>
          <p:cNvPr id="552" name="Google Shape;552;p42"/>
          <p:cNvSpPr/>
          <p:nvPr/>
        </p:nvSpPr>
        <p:spPr>
          <a:xfrm>
            <a:off x="5606925" y="3103575"/>
            <a:ext cx="2403600" cy="5151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en" sz="1000">
                <a:solidFill>
                  <a:srgbClr val="657786"/>
                </a:solidFill>
                <a:latin typeface="Montserrat Medium"/>
                <a:ea typeface="Montserrat Medium"/>
                <a:cs typeface="Montserrat Medium"/>
                <a:sym typeface="Montserrat Medium"/>
              </a:rPr>
              <a:t>Test coverage grows linearly because they can only be added one at at time</a:t>
            </a:r>
            <a:endParaRPr sz="1000">
              <a:solidFill>
                <a:srgbClr val="657786"/>
              </a:solidFill>
              <a:latin typeface="Montserrat Medium"/>
              <a:ea typeface="Montserrat Medium"/>
              <a:cs typeface="Montserrat Medium"/>
              <a:sym typeface="Montserrat Medium"/>
            </a:endParaRPr>
          </a:p>
        </p:txBody>
      </p:sp>
      <p:sp>
        <p:nvSpPr>
          <p:cNvPr id="553" name="Google Shape;553;p42"/>
          <p:cNvSpPr/>
          <p:nvPr/>
        </p:nvSpPr>
        <p:spPr>
          <a:xfrm>
            <a:off x="4435350" y="2737825"/>
            <a:ext cx="955800" cy="2958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en" sz="800">
                <a:solidFill>
                  <a:srgbClr val="9FA4AB"/>
                </a:solidFill>
                <a:latin typeface="Montserrat Medium"/>
                <a:ea typeface="Montserrat Medium"/>
                <a:cs typeface="Montserrat Medium"/>
                <a:sym typeface="Montserrat Medium"/>
              </a:rPr>
              <a:t>COVERAGE</a:t>
            </a:r>
            <a:endParaRPr sz="800">
              <a:solidFill>
                <a:srgbClr val="9FA4AB"/>
              </a:solidFill>
              <a:latin typeface="Montserrat Medium"/>
              <a:ea typeface="Montserrat Medium"/>
              <a:cs typeface="Montserrat Medium"/>
              <a:sym typeface="Montserrat Medium"/>
            </a:endParaRPr>
          </a:p>
          <a:p>
            <a:pPr indent="0" lvl="0" marL="0" marR="0" rtl="0" algn="l">
              <a:lnSpc>
                <a:spcPct val="115000"/>
              </a:lnSpc>
              <a:spcBef>
                <a:spcPts val="0"/>
              </a:spcBef>
              <a:spcAft>
                <a:spcPts val="0"/>
              </a:spcAft>
              <a:buNone/>
            </a:pPr>
            <a:r>
              <a:rPr lang="en" sz="800">
                <a:solidFill>
                  <a:srgbClr val="9FA4AB"/>
                </a:solidFill>
                <a:latin typeface="Montserrat Medium"/>
                <a:ea typeface="Montserrat Medium"/>
                <a:cs typeface="Montserrat Medium"/>
                <a:sym typeface="Montserrat Medium"/>
              </a:rPr>
              <a:t>GAP</a:t>
            </a:r>
            <a:endParaRPr sz="800">
              <a:solidFill>
                <a:srgbClr val="9FA4AB"/>
              </a:solidFill>
              <a:latin typeface="Montserrat Medium"/>
              <a:ea typeface="Montserrat Medium"/>
              <a:cs typeface="Montserrat Medium"/>
              <a:sym typeface="Montserrat Medium"/>
            </a:endParaRPr>
          </a:p>
        </p:txBody>
      </p:sp>
      <p:sp>
        <p:nvSpPr>
          <p:cNvPr id="554" name="Google Shape;554;p42"/>
          <p:cNvSpPr txBox="1"/>
          <p:nvPr>
            <p:ph idx="4294967295" type="title"/>
          </p:nvPr>
        </p:nvSpPr>
        <p:spPr>
          <a:xfrm>
            <a:off x="761325" y="400804"/>
            <a:ext cx="4098000" cy="441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Font typeface="Arial"/>
              <a:buNone/>
            </a:pPr>
            <a:r>
              <a:rPr lang="en" sz="3000">
                <a:solidFill>
                  <a:srgbClr val="D9D9D9"/>
                </a:solidFill>
                <a:latin typeface="Passion One"/>
                <a:ea typeface="Passion One"/>
                <a:cs typeface="Passion One"/>
                <a:sym typeface="Passion One"/>
              </a:rPr>
              <a:t>THE COVERAGE GAP</a:t>
            </a:r>
            <a:endParaRPr i="0" sz="3000" u="none" cap="none" strike="noStrike">
              <a:solidFill>
                <a:srgbClr val="D9D9D9"/>
              </a:solidFill>
              <a:latin typeface="Passion One"/>
              <a:ea typeface="Passion One"/>
              <a:cs typeface="Passion One"/>
              <a:sym typeface="Passion One"/>
            </a:endParaRPr>
          </a:p>
        </p:txBody>
      </p:sp>
      <p:sp>
        <p:nvSpPr>
          <p:cNvPr id="555" name="Google Shape;555;p42"/>
          <p:cNvSpPr txBox="1"/>
          <p:nvPr>
            <p:ph idx="4294967295" type="title"/>
          </p:nvPr>
        </p:nvSpPr>
        <p:spPr>
          <a:xfrm>
            <a:off x="783025" y="379275"/>
            <a:ext cx="4076400" cy="441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Font typeface="Arial"/>
              <a:buNone/>
            </a:pPr>
            <a:r>
              <a:rPr lang="en" sz="3000">
                <a:solidFill>
                  <a:srgbClr val="46484B"/>
                </a:solidFill>
                <a:latin typeface="Passion One"/>
                <a:ea typeface="Passion One"/>
                <a:cs typeface="Passion One"/>
                <a:sym typeface="Passion One"/>
              </a:rPr>
              <a:t>THE COVERAGE GAP</a:t>
            </a:r>
            <a:endParaRPr i="0" sz="3000" u="none" cap="none" strike="noStrike">
              <a:solidFill>
                <a:srgbClr val="46484B"/>
              </a:solidFill>
              <a:latin typeface="Passion One"/>
              <a:ea typeface="Passion One"/>
              <a:cs typeface="Passion One"/>
              <a:sym typeface="Passion One"/>
            </a:endParaRPr>
          </a:p>
        </p:txBody>
      </p:sp>
      <p:sp>
        <p:nvSpPr>
          <p:cNvPr id="556" name="Google Shape;556;p42"/>
          <p:cNvSpPr/>
          <p:nvPr/>
        </p:nvSpPr>
        <p:spPr>
          <a:xfrm>
            <a:off x="569750" y="502350"/>
            <a:ext cx="95400" cy="708900"/>
          </a:xfrm>
          <a:prstGeom prst="rect">
            <a:avLst/>
          </a:prstGeom>
          <a:solidFill>
            <a:srgbClr val="FFE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2"/>
          <p:cNvSpPr txBox="1"/>
          <p:nvPr>
            <p:ph idx="4294967295" type="title"/>
          </p:nvPr>
        </p:nvSpPr>
        <p:spPr>
          <a:xfrm>
            <a:off x="761325" y="722904"/>
            <a:ext cx="4098000" cy="441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Font typeface="Arial"/>
              <a:buNone/>
            </a:pPr>
            <a:r>
              <a:rPr lang="en" sz="3000">
                <a:solidFill>
                  <a:srgbClr val="D9D9D9"/>
                </a:solidFill>
                <a:latin typeface="Passion One"/>
                <a:ea typeface="Passion One"/>
                <a:cs typeface="Passion One"/>
                <a:sym typeface="Passion One"/>
              </a:rPr>
              <a:t>IN SOFTWARE TESTING</a:t>
            </a:r>
            <a:endParaRPr i="0" sz="3000" u="none" cap="none" strike="noStrike">
              <a:solidFill>
                <a:srgbClr val="D9D9D9"/>
              </a:solidFill>
              <a:latin typeface="Passion One"/>
              <a:ea typeface="Passion One"/>
              <a:cs typeface="Passion One"/>
              <a:sym typeface="Passion One"/>
            </a:endParaRPr>
          </a:p>
        </p:txBody>
      </p:sp>
      <p:sp>
        <p:nvSpPr>
          <p:cNvPr id="558" name="Google Shape;558;p42"/>
          <p:cNvSpPr txBox="1"/>
          <p:nvPr>
            <p:ph idx="4294967295" type="title"/>
          </p:nvPr>
        </p:nvSpPr>
        <p:spPr>
          <a:xfrm>
            <a:off x="783025" y="701375"/>
            <a:ext cx="3769800" cy="441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Font typeface="Arial"/>
              <a:buNone/>
            </a:pPr>
            <a:r>
              <a:rPr lang="en" sz="3000">
                <a:solidFill>
                  <a:srgbClr val="46484B"/>
                </a:solidFill>
                <a:latin typeface="Passion One"/>
                <a:ea typeface="Passion One"/>
                <a:cs typeface="Passion One"/>
                <a:sym typeface="Passion One"/>
              </a:rPr>
              <a:t>IN SOFTWARE TESTING</a:t>
            </a:r>
            <a:endParaRPr i="0" sz="3000" u="none" cap="none" strike="noStrike">
              <a:solidFill>
                <a:srgbClr val="46484B"/>
              </a:solidFill>
              <a:latin typeface="Passion One"/>
              <a:ea typeface="Passion One"/>
              <a:cs typeface="Passion One"/>
              <a:sym typeface="Passion One"/>
            </a:endParaRPr>
          </a:p>
        </p:txBody>
      </p:sp>
      <p:sp>
        <p:nvSpPr>
          <p:cNvPr id="559" name="Google Shape;559;p42"/>
          <p:cNvSpPr/>
          <p:nvPr/>
        </p:nvSpPr>
        <p:spPr>
          <a:xfrm>
            <a:off x="1228725" y="4097850"/>
            <a:ext cx="4107300" cy="2958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 sz="800">
                <a:solidFill>
                  <a:srgbClr val="657786"/>
                </a:solidFill>
                <a:latin typeface="Montserrat Medium"/>
                <a:ea typeface="Montserrat Medium"/>
                <a:cs typeface="Montserrat Medium"/>
                <a:sym typeface="Montserrat Medium"/>
              </a:rPr>
              <a:t>Time</a:t>
            </a:r>
            <a:endParaRPr sz="800">
              <a:solidFill>
                <a:srgbClr val="657786"/>
              </a:solidFill>
              <a:latin typeface="Montserrat Medium"/>
              <a:ea typeface="Montserrat Medium"/>
              <a:cs typeface="Montserrat Medium"/>
              <a:sym typeface="Montserrat Medium"/>
            </a:endParaRPr>
          </a:p>
        </p:txBody>
      </p:sp>
      <p:sp>
        <p:nvSpPr>
          <p:cNvPr id="560" name="Google Shape;560;p42"/>
          <p:cNvSpPr/>
          <p:nvPr/>
        </p:nvSpPr>
        <p:spPr>
          <a:xfrm rot="-5400000">
            <a:off x="-126375" y="2727475"/>
            <a:ext cx="2397900" cy="2958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 sz="800">
                <a:solidFill>
                  <a:srgbClr val="657786"/>
                </a:solidFill>
                <a:latin typeface="Montserrat Medium"/>
                <a:ea typeface="Montserrat Medium"/>
                <a:cs typeface="Montserrat Medium"/>
                <a:sym typeface="Montserrat Medium"/>
              </a:rPr>
              <a:t>Complexity / Coverage</a:t>
            </a:r>
            <a:endParaRPr sz="800">
              <a:solidFill>
                <a:srgbClr val="657786"/>
              </a:solidFill>
              <a:latin typeface="Montserrat Medium"/>
              <a:ea typeface="Montserrat Medium"/>
              <a:cs typeface="Montserrat Medium"/>
              <a:sym typeface="Montserrat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DC0FA"/>
        </a:solidFill>
      </p:bgPr>
    </p:bg>
    <p:spTree>
      <p:nvGrpSpPr>
        <p:cNvPr id="565" name="Shape 565"/>
        <p:cNvGrpSpPr/>
        <p:nvPr/>
      </p:nvGrpSpPr>
      <p:grpSpPr>
        <a:xfrm>
          <a:off x="0" y="0"/>
          <a:ext cx="0" cy="0"/>
          <a:chOff x="0" y="0"/>
          <a:chExt cx="0" cy="0"/>
        </a:xfrm>
      </p:grpSpPr>
      <p:sp>
        <p:nvSpPr>
          <p:cNvPr id="566" name="Google Shape;566;p43"/>
          <p:cNvSpPr txBox="1"/>
          <p:nvPr/>
        </p:nvSpPr>
        <p:spPr>
          <a:xfrm>
            <a:off x="3595103" y="1856525"/>
            <a:ext cx="2601300" cy="615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SzPts val="1100"/>
              <a:buNone/>
            </a:pPr>
            <a:r>
              <a:rPr b="1" lang="en" sz="5000">
                <a:solidFill>
                  <a:srgbClr val="A8D9FA"/>
                </a:solidFill>
                <a:latin typeface="Passion One"/>
                <a:ea typeface="Passion One"/>
                <a:cs typeface="Passion One"/>
                <a:sym typeface="Passion One"/>
              </a:rPr>
              <a:t>FUTURE</a:t>
            </a:r>
            <a:endParaRPr b="1" sz="5000">
              <a:solidFill>
                <a:srgbClr val="A8D9FA"/>
              </a:solidFill>
              <a:latin typeface="Passion One"/>
              <a:ea typeface="Passion One"/>
              <a:cs typeface="Passion One"/>
              <a:sym typeface="Passion One"/>
            </a:endParaRPr>
          </a:p>
        </p:txBody>
      </p:sp>
      <p:sp>
        <p:nvSpPr>
          <p:cNvPr id="567" name="Google Shape;567;p43"/>
          <p:cNvSpPr txBox="1"/>
          <p:nvPr/>
        </p:nvSpPr>
        <p:spPr>
          <a:xfrm>
            <a:off x="3606856" y="2380150"/>
            <a:ext cx="2097000" cy="615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b="1" lang="en" sz="5000">
                <a:solidFill>
                  <a:srgbClr val="A8D9FA"/>
                </a:solidFill>
                <a:latin typeface="Passion One"/>
                <a:ea typeface="Passion One"/>
                <a:cs typeface="Passion One"/>
                <a:sym typeface="Passion One"/>
              </a:rPr>
              <a:t>OF AI</a:t>
            </a:r>
            <a:endParaRPr b="1" sz="5000">
              <a:solidFill>
                <a:srgbClr val="A8D9FA"/>
              </a:solidFill>
              <a:latin typeface="Passion One"/>
              <a:ea typeface="Passion One"/>
              <a:cs typeface="Passion One"/>
              <a:sym typeface="Passion One"/>
            </a:endParaRPr>
          </a:p>
        </p:txBody>
      </p:sp>
      <p:sp>
        <p:nvSpPr>
          <p:cNvPr id="568" name="Google Shape;568;p43"/>
          <p:cNvSpPr txBox="1"/>
          <p:nvPr/>
        </p:nvSpPr>
        <p:spPr>
          <a:xfrm>
            <a:off x="3635725" y="1826850"/>
            <a:ext cx="2601300" cy="615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SzPts val="1100"/>
              <a:buNone/>
            </a:pPr>
            <a:r>
              <a:rPr b="1" lang="en" sz="5000">
                <a:solidFill>
                  <a:srgbClr val="FFFFFF"/>
                </a:solidFill>
                <a:latin typeface="Passion One"/>
                <a:ea typeface="Passion One"/>
                <a:cs typeface="Passion One"/>
                <a:sym typeface="Passion One"/>
              </a:rPr>
              <a:t>FUTURE</a:t>
            </a:r>
            <a:r>
              <a:rPr b="1" lang="en" sz="5000">
                <a:solidFill>
                  <a:srgbClr val="FFFFFF"/>
                </a:solidFill>
                <a:latin typeface="Passion One"/>
                <a:ea typeface="Passion One"/>
                <a:cs typeface="Passion One"/>
                <a:sym typeface="Passion One"/>
              </a:rPr>
              <a:t> </a:t>
            </a:r>
            <a:endParaRPr b="1" sz="5000">
              <a:solidFill>
                <a:srgbClr val="FFFFFF"/>
              </a:solidFill>
              <a:latin typeface="Passion One"/>
              <a:ea typeface="Passion One"/>
              <a:cs typeface="Passion One"/>
              <a:sym typeface="Passion One"/>
            </a:endParaRPr>
          </a:p>
        </p:txBody>
      </p:sp>
      <p:sp>
        <p:nvSpPr>
          <p:cNvPr id="569" name="Google Shape;569;p43"/>
          <p:cNvSpPr txBox="1"/>
          <p:nvPr/>
        </p:nvSpPr>
        <p:spPr>
          <a:xfrm>
            <a:off x="3635407" y="2350475"/>
            <a:ext cx="2097000" cy="615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b="1" lang="en" sz="5000">
                <a:solidFill>
                  <a:srgbClr val="FFFFFF"/>
                </a:solidFill>
                <a:latin typeface="Passion One"/>
                <a:ea typeface="Passion One"/>
                <a:cs typeface="Passion One"/>
                <a:sym typeface="Passion One"/>
              </a:rPr>
              <a:t>OF AI</a:t>
            </a:r>
            <a:endParaRPr b="1" sz="5000">
              <a:solidFill>
                <a:srgbClr val="FFFFFF"/>
              </a:solidFill>
              <a:latin typeface="Passion One"/>
              <a:ea typeface="Passion One"/>
              <a:cs typeface="Passion One"/>
              <a:sym typeface="Passion One"/>
            </a:endParaRPr>
          </a:p>
        </p:txBody>
      </p:sp>
      <p:sp>
        <p:nvSpPr>
          <p:cNvPr id="570" name="Google Shape;570;p43"/>
          <p:cNvSpPr/>
          <p:nvPr/>
        </p:nvSpPr>
        <p:spPr>
          <a:xfrm>
            <a:off x="3434745" y="2057410"/>
            <a:ext cx="130200" cy="980400"/>
          </a:xfrm>
          <a:prstGeom prst="rect">
            <a:avLst/>
          </a:prstGeom>
          <a:solidFill>
            <a:srgbClr val="FFE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44"/>
          <p:cNvSpPr txBox="1"/>
          <p:nvPr>
            <p:ph type="title"/>
          </p:nvPr>
        </p:nvSpPr>
        <p:spPr>
          <a:xfrm>
            <a:off x="763847" y="716900"/>
            <a:ext cx="3544200" cy="441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Font typeface="Arial"/>
              <a:buNone/>
            </a:pPr>
            <a:r>
              <a:rPr lang="en" sz="3000">
                <a:solidFill>
                  <a:srgbClr val="D8DAE5"/>
                </a:solidFill>
                <a:latin typeface="Passion One"/>
                <a:ea typeface="Passion One"/>
                <a:cs typeface="Passion One"/>
                <a:sym typeface="Passion One"/>
              </a:rPr>
              <a:t>TESTING</a:t>
            </a:r>
            <a:endParaRPr sz="3000">
              <a:solidFill>
                <a:srgbClr val="D8DAE5"/>
              </a:solidFill>
              <a:latin typeface="Passion One"/>
              <a:ea typeface="Passion One"/>
              <a:cs typeface="Passion One"/>
              <a:sym typeface="Passion One"/>
            </a:endParaRPr>
          </a:p>
        </p:txBody>
      </p:sp>
      <p:sp>
        <p:nvSpPr>
          <p:cNvPr id="577" name="Google Shape;577;p44"/>
          <p:cNvSpPr txBox="1"/>
          <p:nvPr>
            <p:ph idx="2" type="title"/>
          </p:nvPr>
        </p:nvSpPr>
        <p:spPr>
          <a:xfrm>
            <a:off x="761325" y="390825"/>
            <a:ext cx="4644000" cy="441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Font typeface="Arial"/>
              <a:buNone/>
            </a:pPr>
            <a:r>
              <a:rPr lang="en" sz="3000">
                <a:solidFill>
                  <a:srgbClr val="D8DAE5"/>
                </a:solidFill>
                <a:latin typeface="Passion One"/>
                <a:ea typeface="Passion One"/>
                <a:cs typeface="Passion One"/>
                <a:sym typeface="Passion One"/>
              </a:rPr>
              <a:t>AUTONOMOUS</a:t>
            </a:r>
            <a:endParaRPr sz="3000">
              <a:solidFill>
                <a:srgbClr val="D8DAE5"/>
              </a:solidFill>
              <a:latin typeface="Passion One"/>
              <a:ea typeface="Passion One"/>
              <a:cs typeface="Passion One"/>
              <a:sym typeface="Passion One"/>
            </a:endParaRPr>
          </a:p>
        </p:txBody>
      </p:sp>
      <p:sp>
        <p:nvSpPr>
          <p:cNvPr id="578" name="Google Shape;578;p44"/>
          <p:cNvSpPr txBox="1"/>
          <p:nvPr>
            <p:ph idx="3" type="title"/>
          </p:nvPr>
        </p:nvSpPr>
        <p:spPr>
          <a:xfrm>
            <a:off x="783025" y="379972"/>
            <a:ext cx="2589000" cy="441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accent1"/>
              </a:buClr>
              <a:buFont typeface="Arial"/>
              <a:buNone/>
            </a:pPr>
            <a:r>
              <a:rPr lang="en" sz="3000">
                <a:solidFill>
                  <a:schemeClr val="accent1"/>
                </a:solidFill>
                <a:latin typeface="Passion One"/>
                <a:ea typeface="Passion One"/>
                <a:cs typeface="Passion One"/>
                <a:sym typeface="Passion One"/>
              </a:rPr>
              <a:t>AUTONOMOUS</a:t>
            </a:r>
            <a:endParaRPr i="0" sz="3000" u="none" cap="none" strike="noStrike">
              <a:solidFill>
                <a:srgbClr val="46484B"/>
              </a:solidFill>
              <a:latin typeface="Passion One"/>
              <a:ea typeface="Passion One"/>
              <a:cs typeface="Passion One"/>
              <a:sym typeface="Passion One"/>
            </a:endParaRPr>
          </a:p>
        </p:txBody>
      </p:sp>
      <p:sp>
        <p:nvSpPr>
          <p:cNvPr id="579" name="Google Shape;579;p44"/>
          <p:cNvSpPr txBox="1"/>
          <p:nvPr>
            <p:ph idx="4" type="title"/>
          </p:nvPr>
        </p:nvSpPr>
        <p:spPr>
          <a:xfrm>
            <a:off x="783025" y="703150"/>
            <a:ext cx="2770200" cy="441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accent1"/>
              </a:buClr>
              <a:buFont typeface="Arial"/>
              <a:buNone/>
            </a:pPr>
            <a:r>
              <a:rPr lang="en" sz="3000">
                <a:solidFill>
                  <a:schemeClr val="accent1"/>
                </a:solidFill>
                <a:latin typeface="Passion One"/>
                <a:ea typeface="Passion One"/>
                <a:cs typeface="Passion One"/>
                <a:sym typeface="Passion One"/>
              </a:rPr>
              <a:t>TESTING</a:t>
            </a:r>
            <a:endParaRPr i="0" sz="3000" u="none" cap="none" strike="noStrike">
              <a:solidFill>
                <a:srgbClr val="46484B"/>
              </a:solidFill>
              <a:latin typeface="Passion One"/>
              <a:ea typeface="Passion One"/>
              <a:cs typeface="Passion One"/>
              <a:sym typeface="Passion One"/>
            </a:endParaRPr>
          </a:p>
        </p:txBody>
      </p:sp>
      <p:grpSp>
        <p:nvGrpSpPr>
          <p:cNvPr id="580" name="Google Shape;580;p44"/>
          <p:cNvGrpSpPr/>
          <p:nvPr/>
        </p:nvGrpSpPr>
        <p:grpSpPr>
          <a:xfrm>
            <a:off x="7884702" y="4707310"/>
            <a:ext cx="1193297" cy="413927"/>
            <a:chOff x="7884702" y="4711550"/>
            <a:chExt cx="1193297" cy="414300"/>
          </a:xfrm>
        </p:grpSpPr>
        <p:pic>
          <p:nvPicPr>
            <p:cNvPr id="581" name="Google Shape;581;p44"/>
            <p:cNvPicPr preferRelativeResize="0"/>
            <p:nvPr/>
          </p:nvPicPr>
          <p:blipFill>
            <a:blip r:embed="rId3">
              <a:alphaModFix/>
            </a:blip>
            <a:stretch>
              <a:fillRect/>
            </a:stretch>
          </p:blipFill>
          <p:spPr>
            <a:xfrm>
              <a:off x="7884702" y="4756649"/>
              <a:ext cx="197675" cy="197675"/>
            </a:xfrm>
            <a:prstGeom prst="rect">
              <a:avLst/>
            </a:prstGeom>
            <a:noFill/>
            <a:ln>
              <a:noFill/>
            </a:ln>
          </p:spPr>
        </p:pic>
        <p:sp>
          <p:nvSpPr>
            <p:cNvPr id="582" name="Google Shape;582;p44"/>
            <p:cNvSpPr txBox="1"/>
            <p:nvPr/>
          </p:nvSpPr>
          <p:spPr>
            <a:xfrm>
              <a:off x="8059499" y="4711550"/>
              <a:ext cx="1018500" cy="41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888888"/>
                  </a:solidFill>
                  <a:latin typeface="Open Sans"/>
                  <a:ea typeface="Open Sans"/>
                  <a:cs typeface="Open Sans"/>
                  <a:sym typeface="Open Sans"/>
                </a:rPr>
                <a:t>www.testim.io</a:t>
              </a:r>
              <a:endParaRPr b="1" sz="800">
                <a:solidFill>
                  <a:srgbClr val="888888"/>
                </a:solidFill>
                <a:latin typeface="Open Sans"/>
                <a:ea typeface="Open Sans"/>
                <a:cs typeface="Open Sans"/>
                <a:sym typeface="Open Sans"/>
              </a:endParaRPr>
            </a:p>
            <a:p>
              <a:pPr indent="0" lvl="0" marL="0" rtl="0" algn="l">
                <a:spcBef>
                  <a:spcPts val="0"/>
                </a:spcBef>
                <a:spcAft>
                  <a:spcPts val="0"/>
                </a:spcAft>
                <a:buNone/>
              </a:pPr>
              <a:r>
                <a:t/>
              </a:r>
              <a:endParaRPr b="1" sz="1000">
                <a:solidFill>
                  <a:srgbClr val="46484B"/>
                </a:solidFill>
                <a:latin typeface="Open Sans"/>
                <a:ea typeface="Open Sans"/>
                <a:cs typeface="Open Sans"/>
                <a:sym typeface="Open Sans"/>
              </a:endParaRPr>
            </a:p>
          </p:txBody>
        </p:sp>
      </p:grpSp>
      <p:sp>
        <p:nvSpPr>
          <p:cNvPr id="583" name="Google Shape;583;p44"/>
          <p:cNvSpPr/>
          <p:nvPr/>
        </p:nvSpPr>
        <p:spPr>
          <a:xfrm rot="10800000">
            <a:off x="1508322" y="1741782"/>
            <a:ext cx="280800" cy="168000"/>
          </a:xfrm>
          <a:prstGeom prst="triangle">
            <a:avLst>
              <a:gd fmla="val 49091"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4"/>
          <p:cNvSpPr/>
          <p:nvPr/>
        </p:nvSpPr>
        <p:spPr>
          <a:xfrm>
            <a:off x="569743" y="502361"/>
            <a:ext cx="95400" cy="660600"/>
          </a:xfrm>
          <a:prstGeom prst="rect">
            <a:avLst/>
          </a:prstGeom>
          <a:solidFill>
            <a:srgbClr val="FFE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4"/>
          <p:cNvSpPr/>
          <p:nvPr/>
        </p:nvSpPr>
        <p:spPr>
          <a:xfrm>
            <a:off x="656990" y="4143585"/>
            <a:ext cx="1833900" cy="295800"/>
          </a:xfrm>
          <a:prstGeom prst="rect">
            <a:avLst/>
          </a:prstGeom>
          <a:noFill/>
          <a:ln>
            <a:noFill/>
          </a:ln>
        </p:spPr>
        <p:txBody>
          <a:bodyPr anchorCtr="0" anchor="t" bIns="45700" lIns="91425" spcFirstLastPara="1" rIns="91425" wrap="square" tIns="45700">
            <a:noAutofit/>
          </a:bodyPr>
          <a:lstStyle/>
          <a:p>
            <a:pPr indent="0" lvl="0" marL="0" marR="0" rtl="0" algn="ctr">
              <a:lnSpc>
                <a:spcPct val="115000"/>
              </a:lnSpc>
              <a:spcBef>
                <a:spcPts val="0"/>
              </a:spcBef>
              <a:spcAft>
                <a:spcPts val="0"/>
              </a:spcAft>
              <a:buNone/>
            </a:pPr>
            <a:r>
              <a:rPr b="1" lang="en" sz="1000">
                <a:solidFill>
                  <a:srgbClr val="46484B"/>
                </a:solidFill>
                <a:latin typeface="Montserrat"/>
                <a:ea typeface="Montserrat"/>
                <a:cs typeface="Montserrat"/>
                <a:sym typeface="Montserrat"/>
              </a:rPr>
              <a:t>LEARN BY OBSERVATION</a:t>
            </a:r>
            <a:r>
              <a:rPr b="1" lang="en" sz="1000">
                <a:solidFill>
                  <a:srgbClr val="46484B"/>
                </a:solidFill>
                <a:latin typeface="Montserrat"/>
                <a:ea typeface="Montserrat"/>
                <a:cs typeface="Montserrat"/>
                <a:sym typeface="Montserrat"/>
              </a:rPr>
              <a:t> (PRODUCTION)</a:t>
            </a:r>
            <a:endParaRPr b="1" sz="1000">
              <a:solidFill>
                <a:srgbClr val="46484B"/>
              </a:solidFill>
              <a:latin typeface="Montserrat"/>
              <a:ea typeface="Montserrat"/>
              <a:cs typeface="Montserrat"/>
              <a:sym typeface="Montserrat"/>
            </a:endParaRPr>
          </a:p>
        </p:txBody>
      </p:sp>
      <p:sp>
        <p:nvSpPr>
          <p:cNvPr id="586" name="Google Shape;586;p44"/>
          <p:cNvSpPr/>
          <p:nvPr/>
        </p:nvSpPr>
        <p:spPr>
          <a:xfrm>
            <a:off x="3655050" y="4143585"/>
            <a:ext cx="1833900" cy="295800"/>
          </a:xfrm>
          <a:prstGeom prst="rect">
            <a:avLst/>
          </a:prstGeom>
          <a:noFill/>
          <a:ln>
            <a:noFill/>
          </a:ln>
        </p:spPr>
        <p:txBody>
          <a:bodyPr anchorCtr="0" anchor="t" bIns="45700" lIns="91425" spcFirstLastPara="1" rIns="91425" wrap="square" tIns="45700">
            <a:noAutofit/>
          </a:bodyPr>
          <a:lstStyle/>
          <a:p>
            <a:pPr indent="0" lvl="0" marL="0" marR="0" rtl="0" algn="ctr">
              <a:lnSpc>
                <a:spcPct val="115000"/>
              </a:lnSpc>
              <a:spcBef>
                <a:spcPts val="0"/>
              </a:spcBef>
              <a:spcAft>
                <a:spcPts val="0"/>
              </a:spcAft>
              <a:buNone/>
            </a:pPr>
            <a:r>
              <a:rPr b="1" lang="en" sz="1000">
                <a:solidFill>
                  <a:srgbClr val="46484B"/>
                </a:solidFill>
                <a:latin typeface="Montserrat"/>
                <a:ea typeface="Montserrat"/>
                <a:cs typeface="Montserrat"/>
                <a:sym typeface="Montserrat"/>
              </a:rPr>
              <a:t>AGGREGATE USER ACTIONS INTO FLOWS</a:t>
            </a:r>
            <a:endParaRPr b="1" sz="1000">
              <a:solidFill>
                <a:srgbClr val="46484B"/>
              </a:solidFill>
              <a:latin typeface="Montserrat"/>
              <a:ea typeface="Montserrat"/>
              <a:cs typeface="Montserrat"/>
              <a:sym typeface="Montserrat"/>
            </a:endParaRPr>
          </a:p>
        </p:txBody>
      </p:sp>
      <p:sp>
        <p:nvSpPr>
          <p:cNvPr id="587" name="Google Shape;587;p44"/>
          <p:cNvSpPr/>
          <p:nvPr/>
        </p:nvSpPr>
        <p:spPr>
          <a:xfrm>
            <a:off x="6204575" y="4143575"/>
            <a:ext cx="2667300" cy="295800"/>
          </a:xfrm>
          <a:prstGeom prst="rect">
            <a:avLst/>
          </a:prstGeom>
          <a:noFill/>
          <a:ln>
            <a:noFill/>
          </a:ln>
        </p:spPr>
        <p:txBody>
          <a:bodyPr anchorCtr="0" anchor="t" bIns="45700" lIns="91425" spcFirstLastPara="1" rIns="91425" wrap="square" tIns="45700">
            <a:noAutofit/>
          </a:bodyPr>
          <a:lstStyle/>
          <a:p>
            <a:pPr indent="0" lvl="0" marL="0" marR="0" rtl="0" algn="ctr">
              <a:lnSpc>
                <a:spcPct val="115000"/>
              </a:lnSpc>
              <a:spcBef>
                <a:spcPts val="0"/>
              </a:spcBef>
              <a:spcAft>
                <a:spcPts val="0"/>
              </a:spcAft>
              <a:buNone/>
            </a:pPr>
            <a:r>
              <a:rPr b="1" lang="en" sz="1000">
                <a:solidFill>
                  <a:srgbClr val="46484B"/>
                </a:solidFill>
                <a:latin typeface="Montserrat"/>
                <a:ea typeface="Montserrat"/>
                <a:cs typeface="Montserrat"/>
                <a:sym typeface="Montserrat"/>
              </a:rPr>
              <a:t>TEST PRODUCED </a:t>
            </a:r>
            <a:endParaRPr b="1" sz="1000">
              <a:solidFill>
                <a:srgbClr val="46484B"/>
              </a:solidFill>
              <a:latin typeface="Montserrat"/>
              <a:ea typeface="Montserrat"/>
              <a:cs typeface="Montserrat"/>
              <a:sym typeface="Montserrat"/>
            </a:endParaRPr>
          </a:p>
          <a:p>
            <a:pPr indent="0" lvl="0" marL="0" marR="0" rtl="0" algn="ctr">
              <a:lnSpc>
                <a:spcPct val="115000"/>
              </a:lnSpc>
              <a:spcBef>
                <a:spcPts val="0"/>
              </a:spcBef>
              <a:spcAft>
                <a:spcPts val="0"/>
              </a:spcAft>
              <a:buNone/>
            </a:pPr>
            <a:r>
              <a:rPr b="1" lang="en" sz="1000">
                <a:solidFill>
                  <a:srgbClr val="46484B"/>
                </a:solidFill>
                <a:latin typeface="Montserrat"/>
                <a:ea typeface="Montserrat"/>
                <a:cs typeface="Montserrat"/>
                <a:sym typeface="Montserrat"/>
              </a:rPr>
              <a:t>FROM FLOWS</a:t>
            </a:r>
            <a:endParaRPr b="1" sz="1000">
              <a:solidFill>
                <a:srgbClr val="46484B"/>
              </a:solidFill>
              <a:latin typeface="Montserrat"/>
              <a:ea typeface="Montserrat"/>
              <a:cs typeface="Montserrat"/>
              <a:sym typeface="Montserrat"/>
            </a:endParaRPr>
          </a:p>
        </p:txBody>
      </p:sp>
      <p:pic>
        <p:nvPicPr>
          <p:cNvPr id="588" name="Google Shape;588;p44"/>
          <p:cNvPicPr preferRelativeResize="0"/>
          <p:nvPr/>
        </p:nvPicPr>
        <p:blipFill>
          <a:blip r:embed="rId4">
            <a:alphaModFix/>
          </a:blip>
          <a:stretch>
            <a:fillRect/>
          </a:stretch>
        </p:blipFill>
        <p:spPr>
          <a:xfrm>
            <a:off x="325475" y="1796062"/>
            <a:ext cx="2496930" cy="2125723"/>
          </a:xfrm>
          <a:prstGeom prst="rect">
            <a:avLst/>
          </a:prstGeom>
          <a:noFill/>
          <a:ln>
            <a:noFill/>
          </a:ln>
        </p:spPr>
      </p:pic>
      <p:pic>
        <p:nvPicPr>
          <p:cNvPr id="589" name="Google Shape;589;p44"/>
          <p:cNvPicPr preferRelativeResize="0"/>
          <p:nvPr/>
        </p:nvPicPr>
        <p:blipFill rotWithShape="1">
          <a:blip r:embed="rId5">
            <a:alphaModFix/>
          </a:blip>
          <a:srcRect b="0" l="-136" r="19924" t="0"/>
          <a:stretch/>
        </p:blipFill>
        <p:spPr>
          <a:xfrm>
            <a:off x="3323540" y="1796062"/>
            <a:ext cx="2496903" cy="2125724"/>
          </a:xfrm>
          <a:prstGeom prst="rect">
            <a:avLst/>
          </a:prstGeom>
          <a:noFill/>
          <a:ln>
            <a:noFill/>
          </a:ln>
        </p:spPr>
      </p:pic>
      <p:sp>
        <p:nvSpPr>
          <p:cNvPr id="590" name="Google Shape;590;p44"/>
          <p:cNvSpPr/>
          <p:nvPr/>
        </p:nvSpPr>
        <p:spPr>
          <a:xfrm>
            <a:off x="2992265" y="2762438"/>
            <a:ext cx="254100" cy="295800"/>
          </a:xfrm>
          <a:prstGeom prst="rightArrow">
            <a:avLst>
              <a:gd fmla="val 50000" name="adj1"/>
              <a:gd fmla="val 50000" name="adj2"/>
            </a:avLst>
          </a:prstGeom>
          <a:solidFill>
            <a:srgbClr val="5DC0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1" name="Google Shape;591;p44"/>
          <p:cNvPicPr preferRelativeResize="0"/>
          <p:nvPr/>
        </p:nvPicPr>
        <p:blipFill rotWithShape="1">
          <a:blip r:embed="rId6">
            <a:alphaModFix/>
          </a:blip>
          <a:srcRect b="11443" l="2131" r="10517" t="5754"/>
          <a:stretch/>
        </p:blipFill>
        <p:spPr>
          <a:xfrm>
            <a:off x="6204625" y="2030250"/>
            <a:ext cx="2667224" cy="1760175"/>
          </a:xfrm>
          <a:prstGeom prst="rect">
            <a:avLst/>
          </a:prstGeom>
          <a:noFill/>
          <a:ln>
            <a:noFill/>
          </a:ln>
        </p:spPr>
      </p:pic>
      <p:sp>
        <p:nvSpPr>
          <p:cNvPr id="592" name="Google Shape;592;p44"/>
          <p:cNvSpPr/>
          <p:nvPr/>
        </p:nvSpPr>
        <p:spPr>
          <a:xfrm>
            <a:off x="5900252" y="2762438"/>
            <a:ext cx="254100" cy="295800"/>
          </a:xfrm>
          <a:prstGeom prst="rightArrow">
            <a:avLst>
              <a:gd fmla="val 50000" name="adj1"/>
              <a:gd fmla="val 50000" name="adj2"/>
            </a:avLst>
          </a:prstGeom>
          <a:solidFill>
            <a:srgbClr val="5DC0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grpSp>
        <p:nvGrpSpPr>
          <p:cNvPr id="598" name="Google Shape;598;p45"/>
          <p:cNvGrpSpPr/>
          <p:nvPr/>
        </p:nvGrpSpPr>
        <p:grpSpPr>
          <a:xfrm>
            <a:off x="7884702" y="4707310"/>
            <a:ext cx="1193297" cy="413927"/>
            <a:chOff x="7884702" y="4711550"/>
            <a:chExt cx="1193297" cy="414300"/>
          </a:xfrm>
        </p:grpSpPr>
        <p:pic>
          <p:nvPicPr>
            <p:cNvPr id="599" name="Google Shape;599;p45"/>
            <p:cNvPicPr preferRelativeResize="0"/>
            <p:nvPr/>
          </p:nvPicPr>
          <p:blipFill>
            <a:blip r:embed="rId3">
              <a:alphaModFix/>
            </a:blip>
            <a:stretch>
              <a:fillRect/>
            </a:stretch>
          </p:blipFill>
          <p:spPr>
            <a:xfrm>
              <a:off x="7884702" y="4756649"/>
              <a:ext cx="197675" cy="197675"/>
            </a:xfrm>
            <a:prstGeom prst="rect">
              <a:avLst/>
            </a:prstGeom>
            <a:noFill/>
            <a:ln>
              <a:noFill/>
            </a:ln>
          </p:spPr>
        </p:pic>
        <p:sp>
          <p:nvSpPr>
            <p:cNvPr id="600" name="Google Shape;600;p45"/>
            <p:cNvSpPr txBox="1"/>
            <p:nvPr/>
          </p:nvSpPr>
          <p:spPr>
            <a:xfrm>
              <a:off x="8059499" y="4711550"/>
              <a:ext cx="1018500" cy="41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888888"/>
                  </a:solidFill>
                  <a:latin typeface="Open Sans"/>
                  <a:ea typeface="Open Sans"/>
                  <a:cs typeface="Open Sans"/>
                  <a:sym typeface="Open Sans"/>
                </a:rPr>
                <a:t>www.testim.io</a:t>
              </a:r>
              <a:endParaRPr b="1" sz="800">
                <a:solidFill>
                  <a:srgbClr val="888888"/>
                </a:solidFill>
                <a:latin typeface="Open Sans"/>
                <a:ea typeface="Open Sans"/>
                <a:cs typeface="Open Sans"/>
                <a:sym typeface="Open Sans"/>
              </a:endParaRPr>
            </a:p>
            <a:p>
              <a:pPr indent="0" lvl="0" marL="0" rtl="0" algn="l">
                <a:spcBef>
                  <a:spcPts val="0"/>
                </a:spcBef>
                <a:spcAft>
                  <a:spcPts val="0"/>
                </a:spcAft>
                <a:buNone/>
              </a:pPr>
              <a:r>
                <a:t/>
              </a:r>
              <a:endParaRPr b="1" sz="1000">
                <a:solidFill>
                  <a:srgbClr val="46484B"/>
                </a:solidFill>
                <a:latin typeface="Open Sans"/>
                <a:ea typeface="Open Sans"/>
                <a:cs typeface="Open Sans"/>
                <a:sym typeface="Open Sans"/>
              </a:endParaRPr>
            </a:p>
          </p:txBody>
        </p:sp>
      </p:grpSp>
      <p:sp>
        <p:nvSpPr>
          <p:cNvPr id="601" name="Google Shape;601;p45"/>
          <p:cNvSpPr txBox="1"/>
          <p:nvPr>
            <p:ph type="title"/>
          </p:nvPr>
        </p:nvSpPr>
        <p:spPr>
          <a:xfrm>
            <a:off x="763847" y="716900"/>
            <a:ext cx="3544200" cy="441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Font typeface="Arial"/>
              <a:buNone/>
            </a:pPr>
            <a:r>
              <a:rPr lang="en" sz="3000">
                <a:solidFill>
                  <a:srgbClr val="D8DAE5"/>
                </a:solidFill>
                <a:latin typeface="Passion One"/>
                <a:ea typeface="Passion One"/>
                <a:cs typeface="Passion One"/>
                <a:sym typeface="Passion One"/>
              </a:rPr>
              <a:t>VIA UI TDD</a:t>
            </a:r>
            <a:endParaRPr sz="3000">
              <a:solidFill>
                <a:srgbClr val="D8DAE5"/>
              </a:solidFill>
              <a:latin typeface="Passion One"/>
              <a:ea typeface="Passion One"/>
              <a:cs typeface="Passion One"/>
              <a:sym typeface="Passion One"/>
            </a:endParaRPr>
          </a:p>
        </p:txBody>
      </p:sp>
      <p:sp>
        <p:nvSpPr>
          <p:cNvPr id="602" name="Google Shape;602;p45"/>
          <p:cNvSpPr txBox="1"/>
          <p:nvPr>
            <p:ph idx="2" type="title"/>
          </p:nvPr>
        </p:nvSpPr>
        <p:spPr>
          <a:xfrm>
            <a:off x="761325" y="390825"/>
            <a:ext cx="4644000" cy="441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Font typeface="Arial"/>
              <a:buNone/>
            </a:pPr>
            <a:r>
              <a:rPr lang="en" sz="3000">
                <a:solidFill>
                  <a:srgbClr val="D8DAE5"/>
                </a:solidFill>
                <a:latin typeface="Passion One"/>
                <a:ea typeface="Passion One"/>
                <a:cs typeface="Passion One"/>
                <a:sym typeface="Passion One"/>
              </a:rPr>
              <a:t>AUTHOR FASTER</a:t>
            </a:r>
            <a:endParaRPr sz="3000">
              <a:solidFill>
                <a:srgbClr val="D8DAE5"/>
              </a:solidFill>
              <a:latin typeface="Passion One"/>
              <a:ea typeface="Passion One"/>
              <a:cs typeface="Passion One"/>
              <a:sym typeface="Passion One"/>
            </a:endParaRPr>
          </a:p>
        </p:txBody>
      </p:sp>
      <p:sp>
        <p:nvSpPr>
          <p:cNvPr id="603" name="Google Shape;603;p45"/>
          <p:cNvSpPr txBox="1"/>
          <p:nvPr>
            <p:ph idx="3" type="title"/>
          </p:nvPr>
        </p:nvSpPr>
        <p:spPr>
          <a:xfrm>
            <a:off x="783025" y="379972"/>
            <a:ext cx="2589000" cy="441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accent1"/>
              </a:buClr>
              <a:buFont typeface="Arial"/>
              <a:buNone/>
            </a:pPr>
            <a:r>
              <a:rPr lang="en" sz="3000">
                <a:solidFill>
                  <a:schemeClr val="accent1"/>
                </a:solidFill>
                <a:latin typeface="Passion One"/>
                <a:ea typeface="Passion One"/>
                <a:cs typeface="Passion One"/>
                <a:sym typeface="Passion One"/>
              </a:rPr>
              <a:t>AUTHOR FASTER</a:t>
            </a:r>
            <a:endParaRPr i="0" sz="3000" u="none" cap="none" strike="noStrike">
              <a:solidFill>
                <a:srgbClr val="46484B"/>
              </a:solidFill>
              <a:latin typeface="Passion One"/>
              <a:ea typeface="Passion One"/>
              <a:cs typeface="Passion One"/>
              <a:sym typeface="Passion One"/>
            </a:endParaRPr>
          </a:p>
        </p:txBody>
      </p:sp>
      <p:sp>
        <p:nvSpPr>
          <p:cNvPr id="604" name="Google Shape;604;p45"/>
          <p:cNvSpPr txBox="1"/>
          <p:nvPr>
            <p:ph idx="4" type="title"/>
          </p:nvPr>
        </p:nvSpPr>
        <p:spPr>
          <a:xfrm>
            <a:off x="783025" y="703150"/>
            <a:ext cx="2770200" cy="441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accent1"/>
              </a:buClr>
              <a:buFont typeface="Arial"/>
              <a:buNone/>
            </a:pPr>
            <a:r>
              <a:rPr lang="en" sz="3000">
                <a:solidFill>
                  <a:schemeClr val="accent1"/>
                </a:solidFill>
                <a:latin typeface="Passion One"/>
                <a:ea typeface="Passion One"/>
                <a:cs typeface="Passion One"/>
                <a:sym typeface="Passion One"/>
              </a:rPr>
              <a:t>VIA UI TDD</a:t>
            </a:r>
            <a:endParaRPr i="0" sz="3000" u="none" cap="none" strike="noStrike">
              <a:solidFill>
                <a:srgbClr val="46484B"/>
              </a:solidFill>
              <a:latin typeface="Passion One"/>
              <a:ea typeface="Passion One"/>
              <a:cs typeface="Passion One"/>
              <a:sym typeface="Passion One"/>
            </a:endParaRPr>
          </a:p>
        </p:txBody>
      </p:sp>
      <p:sp>
        <p:nvSpPr>
          <p:cNvPr id="605" name="Google Shape;605;p45"/>
          <p:cNvSpPr/>
          <p:nvPr/>
        </p:nvSpPr>
        <p:spPr>
          <a:xfrm>
            <a:off x="569743" y="502361"/>
            <a:ext cx="95400" cy="660600"/>
          </a:xfrm>
          <a:prstGeom prst="rect">
            <a:avLst/>
          </a:prstGeom>
          <a:solidFill>
            <a:srgbClr val="5DC0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5"/>
          <p:cNvSpPr/>
          <p:nvPr/>
        </p:nvSpPr>
        <p:spPr>
          <a:xfrm>
            <a:off x="4337055" y="3860135"/>
            <a:ext cx="1833900" cy="295800"/>
          </a:xfrm>
          <a:prstGeom prst="rect">
            <a:avLst/>
          </a:prstGeom>
          <a:noFill/>
          <a:ln>
            <a:noFill/>
          </a:ln>
        </p:spPr>
        <p:txBody>
          <a:bodyPr anchorCtr="0" anchor="t" bIns="45700" lIns="91425" spcFirstLastPara="1" rIns="91425" wrap="square" tIns="45700">
            <a:noAutofit/>
          </a:bodyPr>
          <a:lstStyle/>
          <a:p>
            <a:pPr indent="0" lvl="0" marL="0" rtl="0" algn="ctr">
              <a:lnSpc>
                <a:spcPct val="115000"/>
              </a:lnSpc>
              <a:spcBef>
                <a:spcPts val="0"/>
              </a:spcBef>
              <a:spcAft>
                <a:spcPts val="0"/>
              </a:spcAft>
              <a:buClr>
                <a:schemeClr val="dk1"/>
              </a:buClr>
              <a:buFont typeface="Arial"/>
              <a:buNone/>
            </a:pPr>
            <a:r>
              <a:rPr b="1" lang="en" sz="1000">
                <a:solidFill>
                  <a:schemeClr val="accent1"/>
                </a:solidFill>
                <a:latin typeface="Montserrat"/>
                <a:ea typeface="Montserrat"/>
                <a:cs typeface="Montserrat"/>
                <a:sym typeface="Montserrat"/>
              </a:rPr>
              <a:t>RUN DURING DEVELOPMENT</a:t>
            </a:r>
            <a:endParaRPr b="1" sz="1000">
              <a:solidFill>
                <a:schemeClr val="accent1"/>
              </a:solidFill>
              <a:latin typeface="Montserrat"/>
              <a:ea typeface="Montserrat"/>
              <a:cs typeface="Montserrat"/>
              <a:sym typeface="Montserrat"/>
            </a:endParaRPr>
          </a:p>
          <a:p>
            <a:pPr indent="0" lvl="0" marL="0" marR="0" rtl="0" algn="ctr">
              <a:lnSpc>
                <a:spcPct val="115000"/>
              </a:lnSpc>
              <a:spcBef>
                <a:spcPts val="0"/>
              </a:spcBef>
              <a:spcAft>
                <a:spcPts val="0"/>
              </a:spcAft>
              <a:buNone/>
            </a:pPr>
            <a:r>
              <a:t/>
            </a:r>
            <a:endParaRPr b="1" sz="1000">
              <a:solidFill>
                <a:srgbClr val="46484B"/>
              </a:solidFill>
              <a:latin typeface="Montserrat"/>
              <a:ea typeface="Montserrat"/>
              <a:cs typeface="Montserrat"/>
              <a:sym typeface="Montserrat"/>
            </a:endParaRPr>
          </a:p>
        </p:txBody>
      </p:sp>
      <p:sp>
        <p:nvSpPr>
          <p:cNvPr id="607" name="Google Shape;607;p45"/>
          <p:cNvSpPr/>
          <p:nvPr/>
        </p:nvSpPr>
        <p:spPr>
          <a:xfrm>
            <a:off x="6369650" y="3860125"/>
            <a:ext cx="2509800" cy="295800"/>
          </a:xfrm>
          <a:prstGeom prst="rect">
            <a:avLst/>
          </a:prstGeom>
          <a:noFill/>
          <a:ln>
            <a:noFill/>
          </a:ln>
        </p:spPr>
        <p:txBody>
          <a:bodyPr anchorCtr="0" anchor="t" bIns="45700" lIns="91425" spcFirstLastPara="1" rIns="91425" wrap="square" tIns="45700">
            <a:noAutofit/>
          </a:bodyPr>
          <a:lstStyle/>
          <a:p>
            <a:pPr indent="0" lvl="0" marL="0" marR="0" rtl="0" algn="ctr">
              <a:lnSpc>
                <a:spcPct val="115000"/>
              </a:lnSpc>
              <a:spcBef>
                <a:spcPts val="0"/>
              </a:spcBef>
              <a:spcAft>
                <a:spcPts val="0"/>
              </a:spcAft>
              <a:buNone/>
            </a:pPr>
            <a:r>
              <a:rPr b="1" lang="en" sz="1000">
                <a:solidFill>
                  <a:srgbClr val="46484B"/>
                </a:solidFill>
                <a:latin typeface="Montserrat"/>
                <a:ea typeface="Montserrat"/>
                <a:cs typeface="Montserrat"/>
                <a:sym typeface="Montserrat"/>
              </a:rPr>
              <a:t>UPDATE ON FIRST GREEN TEST</a:t>
            </a:r>
            <a:endParaRPr b="1" sz="1000">
              <a:solidFill>
                <a:srgbClr val="46484B"/>
              </a:solidFill>
              <a:latin typeface="Montserrat"/>
              <a:ea typeface="Montserrat"/>
              <a:cs typeface="Montserrat"/>
              <a:sym typeface="Montserrat"/>
            </a:endParaRPr>
          </a:p>
          <a:p>
            <a:pPr indent="0" lvl="0" marL="0" marR="0" rtl="0" algn="ctr">
              <a:lnSpc>
                <a:spcPct val="115000"/>
              </a:lnSpc>
              <a:spcBef>
                <a:spcPts val="0"/>
              </a:spcBef>
              <a:spcAft>
                <a:spcPts val="0"/>
              </a:spcAft>
              <a:buNone/>
            </a:pPr>
            <a:r>
              <a:rPr b="1" lang="en" sz="1000">
                <a:solidFill>
                  <a:srgbClr val="46484B"/>
                </a:solidFill>
                <a:latin typeface="Montserrat"/>
                <a:ea typeface="Montserrat"/>
                <a:cs typeface="Montserrat"/>
                <a:sym typeface="Montserrat"/>
              </a:rPr>
              <a:t>(MULTIPLE LOCATORS)</a:t>
            </a:r>
            <a:endParaRPr b="1" sz="1000">
              <a:solidFill>
                <a:srgbClr val="46484B"/>
              </a:solidFill>
              <a:latin typeface="Montserrat"/>
              <a:ea typeface="Montserrat"/>
              <a:cs typeface="Montserrat"/>
              <a:sym typeface="Montserrat"/>
            </a:endParaRPr>
          </a:p>
        </p:txBody>
      </p:sp>
      <p:pic>
        <p:nvPicPr>
          <p:cNvPr id="608" name="Google Shape;608;p45"/>
          <p:cNvPicPr preferRelativeResize="0"/>
          <p:nvPr/>
        </p:nvPicPr>
        <p:blipFill rotWithShape="1">
          <a:blip r:embed="rId4">
            <a:alphaModFix/>
          </a:blip>
          <a:srcRect b="0" l="5955" r="5946" t="0"/>
          <a:stretch/>
        </p:blipFill>
        <p:spPr>
          <a:xfrm>
            <a:off x="4275258" y="1899036"/>
            <a:ext cx="1957522" cy="1666517"/>
          </a:xfrm>
          <a:prstGeom prst="rect">
            <a:avLst/>
          </a:prstGeom>
          <a:noFill/>
          <a:ln>
            <a:noFill/>
          </a:ln>
        </p:spPr>
      </p:pic>
      <p:pic>
        <p:nvPicPr>
          <p:cNvPr id="609" name="Google Shape;609;p45"/>
          <p:cNvPicPr preferRelativeResize="0"/>
          <p:nvPr/>
        </p:nvPicPr>
        <p:blipFill rotWithShape="1">
          <a:blip r:embed="rId5">
            <a:alphaModFix/>
          </a:blip>
          <a:srcRect b="0" l="0" r="36378" t="0"/>
          <a:stretch/>
        </p:blipFill>
        <p:spPr>
          <a:xfrm>
            <a:off x="290677" y="1899027"/>
            <a:ext cx="1957500" cy="1666517"/>
          </a:xfrm>
          <a:prstGeom prst="rect">
            <a:avLst/>
          </a:prstGeom>
          <a:noFill/>
          <a:ln>
            <a:noFill/>
          </a:ln>
        </p:spPr>
      </p:pic>
      <p:sp>
        <p:nvSpPr>
          <p:cNvPr id="610" name="Google Shape;610;p45"/>
          <p:cNvSpPr/>
          <p:nvPr/>
        </p:nvSpPr>
        <p:spPr>
          <a:xfrm>
            <a:off x="290676" y="3860125"/>
            <a:ext cx="3730200" cy="295800"/>
          </a:xfrm>
          <a:prstGeom prst="rect">
            <a:avLst/>
          </a:prstGeom>
          <a:noFill/>
          <a:ln>
            <a:noFill/>
          </a:ln>
        </p:spPr>
        <p:txBody>
          <a:bodyPr anchorCtr="0" anchor="t" bIns="45700" lIns="91425" spcFirstLastPara="1" rIns="91425" wrap="square" tIns="45700">
            <a:noAutofit/>
          </a:bodyPr>
          <a:lstStyle/>
          <a:p>
            <a:pPr indent="0" lvl="0" marL="0" marR="0" rtl="0" algn="ctr">
              <a:lnSpc>
                <a:spcPct val="115000"/>
              </a:lnSpc>
              <a:spcBef>
                <a:spcPts val="0"/>
              </a:spcBef>
              <a:spcAft>
                <a:spcPts val="0"/>
              </a:spcAft>
              <a:buNone/>
            </a:pPr>
            <a:r>
              <a:rPr b="1" lang="en" sz="1000">
                <a:solidFill>
                  <a:srgbClr val="46484B"/>
                </a:solidFill>
                <a:latin typeface="Montserrat"/>
                <a:ea typeface="Montserrat"/>
                <a:cs typeface="Montserrat"/>
                <a:sym typeface="Montserrat"/>
              </a:rPr>
              <a:t>USE DESIGN MOCKS</a:t>
            </a:r>
            <a:br>
              <a:rPr b="1" lang="en" sz="1000">
                <a:solidFill>
                  <a:srgbClr val="46484B"/>
                </a:solidFill>
                <a:latin typeface="Montserrat"/>
                <a:ea typeface="Montserrat"/>
                <a:cs typeface="Montserrat"/>
                <a:sym typeface="Montserrat"/>
              </a:rPr>
            </a:br>
            <a:r>
              <a:rPr b="1" lang="en" sz="1000">
                <a:solidFill>
                  <a:srgbClr val="46484B"/>
                </a:solidFill>
                <a:latin typeface="Montserrat"/>
                <a:ea typeface="Montserrat"/>
                <a:cs typeface="Montserrat"/>
                <a:sym typeface="Montserrat"/>
              </a:rPr>
              <a:t>TO AUTHOR (IMAGE BASED)</a:t>
            </a:r>
            <a:endParaRPr b="1" sz="1000">
              <a:solidFill>
                <a:srgbClr val="46484B"/>
              </a:solidFill>
              <a:latin typeface="Montserrat"/>
              <a:ea typeface="Montserrat"/>
              <a:cs typeface="Montserrat"/>
              <a:sym typeface="Montserrat"/>
            </a:endParaRPr>
          </a:p>
        </p:txBody>
      </p:sp>
      <p:pic>
        <p:nvPicPr>
          <p:cNvPr id="611" name="Google Shape;611;p45"/>
          <p:cNvPicPr preferRelativeResize="0"/>
          <p:nvPr/>
        </p:nvPicPr>
        <p:blipFill rotWithShape="1">
          <a:blip r:embed="rId6">
            <a:alphaModFix/>
          </a:blip>
          <a:srcRect b="1768" l="9608" r="10589" t="0"/>
          <a:stretch/>
        </p:blipFill>
        <p:spPr>
          <a:xfrm>
            <a:off x="576890" y="2692425"/>
            <a:ext cx="576275" cy="402300"/>
          </a:xfrm>
          <a:prstGeom prst="rect">
            <a:avLst/>
          </a:prstGeom>
          <a:noFill/>
          <a:ln>
            <a:noFill/>
          </a:ln>
        </p:spPr>
      </p:pic>
      <p:grpSp>
        <p:nvGrpSpPr>
          <p:cNvPr id="612" name="Google Shape;612;p45"/>
          <p:cNvGrpSpPr/>
          <p:nvPr/>
        </p:nvGrpSpPr>
        <p:grpSpPr>
          <a:xfrm>
            <a:off x="6744243" y="1899038"/>
            <a:ext cx="1935347" cy="1647649"/>
            <a:chOff x="6093000" y="1872250"/>
            <a:chExt cx="2496899" cy="2125724"/>
          </a:xfrm>
        </p:grpSpPr>
        <p:pic>
          <p:nvPicPr>
            <p:cNvPr id="613" name="Google Shape;613;p45"/>
            <p:cNvPicPr preferRelativeResize="0"/>
            <p:nvPr/>
          </p:nvPicPr>
          <p:blipFill rotWithShape="1">
            <a:blip r:embed="rId7">
              <a:alphaModFix/>
            </a:blip>
            <a:srcRect b="0" l="0" r="44456" t="0"/>
            <a:stretch/>
          </p:blipFill>
          <p:spPr>
            <a:xfrm>
              <a:off x="6093000" y="1872250"/>
              <a:ext cx="2496899" cy="2125724"/>
            </a:xfrm>
            <a:prstGeom prst="rect">
              <a:avLst/>
            </a:prstGeom>
            <a:noFill/>
            <a:ln>
              <a:noFill/>
            </a:ln>
          </p:spPr>
        </p:pic>
        <p:pic>
          <p:nvPicPr>
            <p:cNvPr id="614" name="Google Shape;614;p45"/>
            <p:cNvPicPr preferRelativeResize="0"/>
            <p:nvPr/>
          </p:nvPicPr>
          <p:blipFill rotWithShape="1">
            <a:blip r:embed="rId7">
              <a:alphaModFix/>
            </a:blip>
            <a:srcRect b="0" l="78304" r="0" t="0"/>
            <a:stretch/>
          </p:blipFill>
          <p:spPr>
            <a:xfrm>
              <a:off x="7614599" y="1872250"/>
              <a:ext cx="975300" cy="2125724"/>
            </a:xfrm>
            <a:prstGeom prst="rect">
              <a:avLst/>
            </a:prstGeom>
            <a:noFill/>
            <a:ln>
              <a:noFill/>
            </a:ln>
          </p:spPr>
        </p:pic>
      </p:grpSp>
      <p:pic>
        <p:nvPicPr>
          <p:cNvPr id="615" name="Google Shape;615;p45"/>
          <p:cNvPicPr preferRelativeResize="0"/>
          <p:nvPr/>
        </p:nvPicPr>
        <p:blipFill rotWithShape="1">
          <a:blip r:embed="rId8">
            <a:alphaModFix/>
          </a:blip>
          <a:srcRect b="10232" l="0" r="44836" t="7974"/>
          <a:stretch/>
        </p:blipFill>
        <p:spPr>
          <a:xfrm>
            <a:off x="2424942" y="1947975"/>
            <a:ext cx="1596124" cy="1647625"/>
          </a:xfrm>
          <a:prstGeom prst="rect">
            <a:avLst/>
          </a:prstGeom>
          <a:noFill/>
          <a:ln>
            <a:noFill/>
          </a:ln>
        </p:spPr>
      </p:pic>
      <p:pic>
        <p:nvPicPr>
          <p:cNvPr id="616" name="Google Shape;616;p45"/>
          <p:cNvPicPr preferRelativeResize="0"/>
          <p:nvPr/>
        </p:nvPicPr>
        <p:blipFill rotWithShape="1">
          <a:blip r:embed="rId8">
            <a:alphaModFix/>
          </a:blip>
          <a:srcRect b="11724" l="1994" r="10524" t="7080"/>
          <a:stretch/>
        </p:blipFill>
        <p:spPr>
          <a:xfrm>
            <a:off x="6348275" y="1929975"/>
            <a:ext cx="2531276" cy="1635600"/>
          </a:xfrm>
          <a:prstGeom prst="rect">
            <a:avLst/>
          </a:prstGeom>
          <a:noFill/>
          <a:ln>
            <a:noFill/>
          </a:ln>
        </p:spPr>
      </p:pic>
      <p:sp>
        <p:nvSpPr>
          <p:cNvPr id="617" name="Google Shape;617;p45"/>
          <p:cNvSpPr/>
          <p:nvPr/>
        </p:nvSpPr>
        <p:spPr>
          <a:xfrm>
            <a:off x="2248169" y="2747875"/>
            <a:ext cx="254100" cy="295800"/>
          </a:xfrm>
          <a:prstGeom prst="rightArrow">
            <a:avLst>
              <a:gd fmla="val 50000" name="adj1"/>
              <a:gd fmla="val 50000" name="adj2"/>
            </a:avLst>
          </a:prstGeom>
          <a:solidFill>
            <a:srgbClr val="5DC0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5"/>
          <p:cNvSpPr/>
          <p:nvPr/>
        </p:nvSpPr>
        <p:spPr>
          <a:xfrm>
            <a:off x="4021069" y="2747875"/>
            <a:ext cx="254100" cy="295800"/>
          </a:xfrm>
          <a:prstGeom prst="rightArrow">
            <a:avLst>
              <a:gd fmla="val 50000" name="adj1"/>
              <a:gd fmla="val 50000" name="adj2"/>
            </a:avLst>
          </a:prstGeom>
          <a:solidFill>
            <a:srgbClr val="5DC0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5"/>
          <p:cNvSpPr/>
          <p:nvPr/>
        </p:nvSpPr>
        <p:spPr>
          <a:xfrm>
            <a:off x="6115544" y="2747875"/>
            <a:ext cx="254100" cy="295800"/>
          </a:xfrm>
          <a:prstGeom prst="rightArrow">
            <a:avLst>
              <a:gd fmla="val 50000" name="adj1"/>
              <a:gd fmla="val 50000" name="adj2"/>
            </a:avLst>
          </a:prstGeom>
          <a:solidFill>
            <a:srgbClr val="5DC0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46"/>
          <p:cNvSpPr/>
          <p:nvPr/>
        </p:nvSpPr>
        <p:spPr>
          <a:xfrm>
            <a:off x="0" y="0"/>
            <a:ext cx="4610100" cy="5181600"/>
          </a:xfrm>
          <a:prstGeom prst="rect">
            <a:avLst/>
          </a:prstGeom>
          <a:solidFill>
            <a:srgbClr val="5DC0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6"/>
          <p:cNvSpPr txBox="1"/>
          <p:nvPr/>
        </p:nvSpPr>
        <p:spPr>
          <a:xfrm>
            <a:off x="1368164" y="2066587"/>
            <a:ext cx="3026400" cy="615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SzPts val="1100"/>
              <a:buNone/>
            </a:pPr>
            <a:r>
              <a:rPr b="1" lang="en" sz="3500">
                <a:solidFill>
                  <a:srgbClr val="A8D9FA"/>
                </a:solidFill>
                <a:latin typeface="Passion One"/>
                <a:ea typeface="Passion One"/>
                <a:cs typeface="Passion One"/>
                <a:sym typeface="Passion One"/>
              </a:rPr>
              <a:t>AUTOMATIC </a:t>
            </a:r>
            <a:br>
              <a:rPr b="1" lang="en" sz="3500">
                <a:solidFill>
                  <a:srgbClr val="A8D9FA"/>
                </a:solidFill>
                <a:latin typeface="Passion One"/>
                <a:ea typeface="Passion One"/>
                <a:cs typeface="Passion One"/>
                <a:sym typeface="Passion One"/>
              </a:rPr>
            </a:br>
            <a:r>
              <a:rPr b="1" lang="en" sz="3500">
                <a:solidFill>
                  <a:srgbClr val="A8D9FA"/>
                </a:solidFill>
                <a:latin typeface="Passion One"/>
                <a:ea typeface="Passion One"/>
                <a:cs typeface="Passion One"/>
                <a:sym typeface="Passion One"/>
              </a:rPr>
              <a:t>RESPONSE</a:t>
            </a:r>
            <a:endParaRPr b="1" sz="3500">
              <a:solidFill>
                <a:srgbClr val="A8D9FA"/>
              </a:solidFill>
              <a:latin typeface="Passion One"/>
              <a:ea typeface="Passion One"/>
              <a:cs typeface="Passion One"/>
              <a:sym typeface="Passion One"/>
            </a:endParaRPr>
          </a:p>
        </p:txBody>
      </p:sp>
      <p:sp>
        <p:nvSpPr>
          <p:cNvPr id="627" name="Google Shape;627;p46"/>
          <p:cNvSpPr txBox="1"/>
          <p:nvPr/>
        </p:nvSpPr>
        <p:spPr>
          <a:xfrm>
            <a:off x="1390324" y="2046975"/>
            <a:ext cx="2555100" cy="615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SzPts val="1100"/>
              <a:buNone/>
            </a:pPr>
            <a:r>
              <a:rPr b="1" lang="en" sz="3500">
                <a:solidFill>
                  <a:srgbClr val="FFFFFF"/>
                </a:solidFill>
                <a:latin typeface="Passion One"/>
                <a:ea typeface="Passion One"/>
                <a:cs typeface="Passion One"/>
                <a:sym typeface="Passion One"/>
              </a:rPr>
              <a:t>AUTOMATIC RESPONSE</a:t>
            </a:r>
            <a:endParaRPr b="1" sz="3500">
              <a:solidFill>
                <a:srgbClr val="FFFFFF"/>
              </a:solidFill>
              <a:latin typeface="Passion One"/>
              <a:ea typeface="Passion One"/>
              <a:cs typeface="Passion One"/>
              <a:sym typeface="Passion One"/>
            </a:endParaRPr>
          </a:p>
        </p:txBody>
      </p:sp>
      <p:grpSp>
        <p:nvGrpSpPr>
          <p:cNvPr id="628" name="Google Shape;628;p46"/>
          <p:cNvGrpSpPr/>
          <p:nvPr/>
        </p:nvGrpSpPr>
        <p:grpSpPr>
          <a:xfrm>
            <a:off x="7965794" y="4767155"/>
            <a:ext cx="1186346" cy="414300"/>
            <a:chOff x="7891653" y="4711550"/>
            <a:chExt cx="1186346" cy="414300"/>
          </a:xfrm>
        </p:grpSpPr>
        <p:pic>
          <p:nvPicPr>
            <p:cNvPr id="629" name="Google Shape;629;p46"/>
            <p:cNvPicPr preferRelativeResize="0"/>
            <p:nvPr/>
          </p:nvPicPr>
          <p:blipFill>
            <a:blip r:embed="rId3">
              <a:alphaModFix/>
            </a:blip>
            <a:stretch>
              <a:fillRect/>
            </a:stretch>
          </p:blipFill>
          <p:spPr>
            <a:xfrm>
              <a:off x="7891653" y="4749699"/>
              <a:ext cx="197675" cy="197675"/>
            </a:xfrm>
            <a:prstGeom prst="rect">
              <a:avLst/>
            </a:prstGeom>
            <a:noFill/>
            <a:ln>
              <a:noFill/>
            </a:ln>
          </p:spPr>
        </p:pic>
        <p:sp>
          <p:nvSpPr>
            <p:cNvPr id="630" name="Google Shape;630;p46"/>
            <p:cNvSpPr txBox="1"/>
            <p:nvPr/>
          </p:nvSpPr>
          <p:spPr>
            <a:xfrm>
              <a:off x="8059499" y="4711550"/>
              <a:ext cx="1018500" cy="41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888888"/>
                  </a:solidFill>
                  <a:latin typeface="Montserrat"/>
                  <a:ea typeface="Montserrat"/>
                  <a:cs typeface="Montserrat"/>
                  <a:sym typeface="Montserrat"/>
                </a:rPr>
                <a:t>www.testim.io</a:t>
              </a:r>
              <a:endParaRPr b="1" sz="800">
                <a:solidFill>
                  <a:srgbClr val="888888"/>
                </a:solidFill>
                <a:latin typeface="Montserrat"/>
                <a:ea typeface="Montserrat"/>
                <a:cs typeface="Montserrat"/>
                <a:sym typeface="Montserrat"/>
              </a:endParaRPr>
            </a:p>
            <a:p>
              <a:pPr indent="0" lvl="0" marL="0" rtl="0" algn="l">
                <a:spcBef>
                  <a:spcPts val="0"/>
                </a:spcBef>
                <a:spcAft>
                  <a:spcPts val="0"/>
                </a:spcAft>
                <a:buNone/>
              </a:pPr>
              <a:r>
                <a:t/>
              </a:r>
              <a:endParaRPr b="1" sz="1000">
                <a:solidFill>
                  <a:srgbClr val="46484B"/>
                </a:solidFill>
                <a:latin typeface="Open Sans"/>
                <a:ea typeface="Open Sans"/>
                <a:cs typeface="Open Sans"/>
                <a:sym typeface="Open Sans"/>
              </a:endParaRPr>
            </a:p>
          </p:txBody>
        </p:sp>
      </p:grpSp>
      <p:sp>
        <p:nvSpPr>
          <p:cNvPr id="631" name="Google Shape;631;p46"/>
          <p:cNvSpPr/>
          <p:nvPr/>
        </p:nvSpPr>
        <p:spPr>
          <a:xfrm>
            <a:off x="1239575" y="2179175"/>
            <a:ext cx="80400" cy="932700"/>
          </a:xfrm>
          <a:prstGeom prst="rect">
            <a:avLst/>
          </a:prstGeom>
          <a:solidFill>
            <a:srgbClr val="FFE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500"/>
          </a:p>
        </p:txBody>
      </p:sp>
      <p:pic>
        <p:nvPicPr>
          <p:cNvPr id="632" name="Google Shape;632;p46"/>
          <p:cNvPicPr preferRelativeResize="0"/>
          <p:nvPr/>
        </p:nvPicPr>
        <p:blipFill>
          <a:blip r:embed="rId4">
            <a:alphaModFix/>
          </a:blip>
          <a:stretch>
            <a:fillRect/>
          </a:stretch>
        </p:blipFill>
        <p:spPr>
          <a:xfrm>
            <a:off x="6617358" y="1476504"/>
            <a:ext cx="725400" cy="418607"/>
          </a:xfrm>
          <a:prstGeom prst="rect">
            <a:avLst/>
          </a:prstGeom>
          <a:noFill/>
          <a:ln>
            <a:noFill/>
          </a:ln>
        </p:spPr>
      </p:pic>
      <p:cxnSp>
        <p:nvCxnSpPr>
          <p:cNvPr id="633" name="Google Shape;633;p46"/>
          <p:cNvCxnSpPr/>
          <p:nvPr/>
        </p:nvCxnSpPr>
        <p:spPr>
          <a:xfrm rot="10800000">
            <a:off x="5716280" y="1648205"/>
            <a:ext cx="728400" cy="1200"/>
          </a:xfrm>
          <a:prstGeom prst="straightConnector1">
            <a:avLst/>
          </a:prstGeom>
          <a:noFill/>
          <a:ln cap="flat" cmpd="sng" w="76200">
            <a:solidFill>
              <a:srgbClr val="A9D9FA"/>
            </a:solidFill>
            <a:prstDash val="solid"/>
            <a:round/>
            <a:headEnd len="med" w="med" type="none"/>
            <a:tailEnd len="med" w="med" type="none"/>
          </a:ln>
        </p:spPr>
      </p:cxnSp>
      <p:cxnSp>
        <p:nvCxnSpPr>
          <p:cNvPr id="634" name="Google Shape;634;p46"/>
          <p:cNvCxnSpPr/>
          <p:nvPr/>
        </p:nvCxnSpPr>
        <p:spPr>
          <a:xfrm rot="10800000">
            <a:off x="5709220" y="1649308"/>
            <a:ext cx="729300" cy="0"/>
          </a:xfrm>
          <a:prstGeom prst="straightConnector1">
            <a:avLst/>
          </a:prstGeom>
          <a:noFill/>
          <a:ln cap="flat" cmpd="sng" w="19050">
            <a:solidFill>
              <a:srgbClr val="4E5A7B"/>
            </a:solidFill>
            <a:prstDash val="solid"/>
            <a:round/>
            <a:headEnd len="med" w="med" type="none"/>
            <a:tailEnd len="med" w="med" type="none"/>
          </a:ln>
        </p:spPr>
      </p:cxnSp>
      <p:pic>
        <p:nvPicPr>
          <p:cNvPr id="635" name="Google Shape;635;p46"/>
          <p:cNvPicPr preferRelativeResize="0"/>
          <p:nvPr/>
        </p:nvPicPr>
        <p:blipFill>
          <a:blip r:embed="rId5">
            <a:alphaModFix/>
          </a:blip>
          <a:stretch>
            <a:fillRect/>
          </a:stretch>
        </p:blipFill>
        <p:spPr>
          <a:xfrm>
            <a:off x="8376354" y="1500795"/>
            <a:ext cx="376875" cy="370025"/>
          </a:xfrm>
          <a:prstGeom prst="rect">
            <a:avLst/>
          </a:prstGeom>
          <a:noFill/>
          <a:ln>
            <a:noFill/>
          </a:ln>
        </p:spPr>
      </p:pic>
      <p:pic>
        <p:nvPicPr>
          <p:cNvPr id="636" name="Google Shape;636;p46"/>
          <p:cNvPicPr preferRelativeResize="0"/>
          <p:nvPr/>
        </p:nvPicPr>
        <p:blipFill>
          <a:blip r:embed="rId6">
            <a:alphaModFix/>
          </a:blip>
          <a:stretch>
            <a:fillRect/>
          </a:stretch>
        </p:blipFill>
        <p:spPr>
          <a:xfrm>
            <a:off x="8662759" y="1788493"/>
            <a:ext cx="185665" cy="190307"/>
          </a:xfrm>
          <a:prstGeom prst="rect">
            <a:avLst/>
          </a:prstGeom>
          <a:noFill/>
          <a:ln>
            <a:noFill/>
          </a:ln>
        </p:spPr>
      </p:pic>
      <p:sp>
        <p:nvSpPr>
          <p:cNvPr id="637" name="Google Shape;637;p46"/>
          <p:cNvSpPr txBox="1"/>
          <p:nvPr>
            <p:ph idx="1" type="body"/>
          </p:nvPr>
        </p:nvSpPr>
        <p:spPr>
          <a:xfrm>
            <a:off x="8032728" y="1999750"/>
            <a:ext cx="1102200" cy="284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en" sz="800">
                <a:solidFill>
                  <a:srgbClr val="4E5A7B"/>
                </a:solidFill>
                <a:latin typeface="Montserrat"/>
                <a:ea typeface="Montserrat"/>
                <a:cs typeface="Montserrat"/>
                <a:sym typeface="Montserrat"/>
              </a:rPr>
              <a:t>SERVERS</a:t>
            </a:r>
            <a:endParaRPr b="1" sz="800">
              <a:solidFill>
                <a:srgbClr val="4E5A7B"/>
              </a:solidFill>
              <a:latin typeface="Montserrat"/>
              <a:ea typeface="Montserrat"/>
              <a:cs typeface="Montserrat"/>
              <a:sym typeface="Montserrat"/>
            </a:endParaRPr>
          </a:p>
        </p:txBody>
      </p:sp>
      <p:sp>
        <p:nvSpPr>
          <p:cNvPr id="638" name="Google Shape;638;p46"/>
          <p:cNvSpPr txBox="1"/>
          <p:nvPr>
            <p:ph idx="2" type="body"/>
          </p:nvPr>
        </p:nvSpPr>
        <p:spPr>
          <a:xfrm>
            <a:off x="4726645" y="1999750"/>
            <a:ext cx="1150800" cy="284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en" sz="800">
                <a:solidFill>
                  <a:srgbClr val="4E5A7B"/>
                </a:solidFill>
                <a:latin typeface="Montserrat"/>
                <a:ea typeface="Montserrat"/>
                <a:cs typeface="Montserrat"/>
                <a:sym typeface="Montserrat"/>
              </a:rPr>
              <a:t>TESTS’ UI INTERACTION</a:t>
            </a:r>
            <a:endParaRPr b="1" sz="800">
              <a:solidFill>
                <a:srgbClr val="4E5A7B"/>
              </a:solidFill>
              <a:latin typeface="Montserrat"/>
              <a:ea typeface="Montserrat"/>
              <a:cs typeface="Montserrat"/>
              <a:sym typeface="Montserrat"/>
            </a:endParaRPr>
          </a:p>
        </p:txBody>
      </p:sp>
      <p:pic>
        <p:nvPicPr>
          <p:cNvPr id="639" name="Google Shape;639;p46"/>
          <p:cNvPicPr preferRelativeResize="0"/>
          <p:nvPr/>
        </p:nvPicPr>
        <p:blipFill>
          <a:blip r:embed="rId7">
            <a:alphaModFix/>
          </a:blip>
          <a:stretch>
            <a:fillRect/>
          </a:stretch>
        </p:blipFill>
        <p:spPr>
          <a:xfrm>
            <a:off x="5070945" y="1478657"/>
            <a:ext cx="492473" cy="414300"/>
          </a:xfrm>
          <a:prstGeom prst="rect">
            <a:avLst/>
          </a:prstGeom>
          <a:noFill/>
          <a:ln>
            <a:noFill/>
          </a:ln>
        </p:spPr>
      </p:pic>
      <p:pic>
        <p:nvPicPr>
          <p:cNvPr id="640" name="Google Shape;640;p46"/>
          <p:cNvPicPr preferRelativeResize="0"/>
          <p:nvPr/>
        </p:nvPicPr>
        <p:blipFill>
          <a:blip r:embed="rId8">
            <a:alphaModFix/>
          </a:blip>
          <a:stretch>
            <a:fillRect/>
          </a:stretch>
        </p:blipFill>
        <p:spPr>
          <a:xfrm>
            <a:off x="6385439" y="1610039"/>
            <a:ext cx="80224" cy="78121"/>
          </a:xfrm>
          <a:prstGeom prst="rect">
            <a:avLst/>
          </a:prstGeom>
          <a:noFill/>
          <a:ln>
            <a:noFill/>
          </a:ln>
        </p:spPr>
      </p:pic>
      <p:sp>
        <p:nvSpPr>
          <p:cNvPr id="641" name="Google Shape;641;p46"/>
          <p:cNvSpPr txBox="1"/>
          <p:nvPr>
            <p:ph idx="3" type="body"/>
          </p:nvPr>
        </p:nvSpPr>
        <p:spPr>
          <a:xfrm>
            <a:off x="6197201" y="1999750"/>
            <a:ext cx="1598700" cy="284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en" sz="800">
                <a:solidFill>
                  <a:srgbClr val="4E5A7B"/>
                </a:solidFill>
                <a:latin typeface="Montserrat"/>
                <a:ea typeface="Montserrat"/>
                <a:cs typeface="Montserrat"/>
                <a:sym typeface="Montserrat"/>
              </a:rPr>
              <a:t>RECORD</a:t>
            </a:r>
            <a:endParaRPr b="1" sz="800">
              <a:solidFill>
                <a:srgbClr val="4E5A7B"/>
              </a:solidFill>
              <a:latin typeface="Montserrat"/>
              <a:ea typeface="Montserrat"/>
              <a:cs typeface="Montserrat"/>
              <a:sym typeface="Montserrat"/>
            </a:endParaRPr>
          </a:p>
          <a:p>
            <a:pPr indent="0" lvl="0" marL="0" rtl="0" algn="ctr">
              <a:lnSpc>
                <a:spcPct val="100000"/>
              </a:lnSpc>
              <a:spcBef>
                <a:spcPts val="0"/>
              </a:spcBef>
              <a:spcAft>
                <a:spcPts val="0"/>
              </a:spcAft>
              <a:buClr>
                <a:schemeClr val="dk1"/>
              </a:buClr>
              <a:buSzPts val="1100"/>
              <a:buFont typeface="Arial"/>
              <a:buNone/>
            </a:pPr>
            <a:r>
              <a:rPr b="1" lang="en" sz="800">
                <a:solidFill>
                  <a:srgbClr val="4E5A7B"/>
                </a:solidFill>
                <a:latin typeface="Montserrat"/>
                <a:ea typeface="Montserrat"/>
                <a:cs typeface="Montserrat"/>
                <a:sym typeface="Montserrat"/>
              </a:rPr>
              <a:t>SERVER RESPONSE</a:t>
            </a:r>
            <a:endParaRPr b="1" sz="800">
              <a:solidFill>
                <a:srgbClr val="4E5A7B"/>
              </a:solidFill>
              <a:latin typeface="Montserrat"/>
              <a:ea typeface="Montserrat"/>
              <a:cs typeface="Montserrat"/>
              <a:sym typeface="Montserrat"/>
            </a:endParaRPr>
          </a:p>
        </p:txBody>
      </p:sp>
      <p:grpSp>
        <p:nvGrpSpPr>
          <p:cNvPr id="642" name="Google Shape;642;p46"/>
          <p:cNvGrpSpPr/>
          <p:nvPr/>
        </p:nvGrpSpPr>
        <p:grpSpPr>
          <a:xfrm>
            <a:off x="7463145" y="1610700"/>
            <a:ext cx="756039" cy="78121"/>
            <a:chOff x="7386945" y="869896"/>
            <a:chExt cx="756039" cy="78121"/>
          </a:xfrm>
        </p:grpSpPr>
        <p:cxnSp>
          <p:nvCxnSpPr>
            <p:cNvPr id="643" name="Google Shape;643;p46"/>
            <p:cNvCxnSpPr/>
            <p:nvPr/>
          </p:nvCxnSpPr>
          <p:spPr>
            <a:xfrm rot="10800000">
              <a:off x="7394005" y="908062"/>
              <a:ext cx="728400" cy="1200"/>
            </a:xfrm>
            <a:prstGeom prst="straightConnector1">
              <a:avLst/>
            </a:prstGeom>
            <a:noFill/>
            <a:ln cap="flat" cmpd="sng" w="76200">
              <a:solidFill>
                <a:srgbClr val="A9D9FA"/>
              </a:solidFill>
              <a:prstDash val="solid"/>
              <a:round/>
              <a:headEnd len="med" w="med" type="none"/>
              <a:tailEnd len="med" w="med" type="none"/>
            </a:ln>
          </p:spPr>
        </p:cxnSp>
        <p:cxnSp>
          <p:nvCxnSpPr>
            <p:cNvPr id="644" name="Google Shape;644;p46"/>
            <p:cNvCxnSpPr/>
            <p:nvPr/>
          </p:nvCxnSpPr>
          <p:spPr>
            <a:xfrm rot="10800000">
              <a:off x="7386945" y="909165"/>
              <a:ext cx="729300" cy="0"/>
            </a:xfrm>
            <a:prstGeom prst="straightConnector1">
              <a:avLst/>
            </a:prstGeom>
            <a:noFill/>
            <a:ln cap="flat" cmpd="sng" w="19050">
              <a:solidFill>
                <a:srgbClr val="4E5A7B"/>
              </a:solidFill>
              <a:prstDash val="solid"/>
              <a:round/>
              <a:headEnd len="med" w="med" type="none"/>
              <a:tailEnd len="med" w="med" type="none"/>
            </a:ln>
          </p:spPr>
        </p:cxnSp>
        <p:pic>
          <p:nvPicPr>
            <p:cNvPr id="645" name="Google Shape;645;p46"/>
            <p:cNvPicPr preferRelativeResize="0"/>
            <p:nvPr/>
          </p:nvPicPr>
          <p:blipFill>
            <a:blip r:embed="rId8">
              <a:alphaModFix/>
            </a:blip>
            <a:stretch>
              <a:fillRect/>
            </a:stretch>
          </p:blipFill>
          <p:spPr>
            <a:xfrm>
              <a:off x="8062760" y="869896"/>
              <a:ext cx="80224" cy="78121"/>
            </a:xfrm>
            <a:prstGeom prst="rect">
              <a:avLst/>
            </a:prstGeom>
            <a:noFill/>
            <a:ln>
              <a:noFill/>
            </a:ln>
          </p:spPr>
        </p:pic>
      </p:grpSp>
      <p:grpSp>
        <p:nvGrpSpPr>
          <p:cNvPr id="646" name="Google Shape;646;p46"/>
          <p:cNvGrpSpPr/>
          <p:nvPr/>
        </p:nvGrpSpPr>
        <p:grpSpPr>
          <a:xfrm>
            <a:off x="7447448" y="1750599"/>
            <a:ext cx="751156" cy="78121"/>
            <a:chOff x="7371248" y="731738"/>
            <a:chExt cx="751156" cy="78121"/>
          </a:xfrm>
        </p:grpSpPr>
        <p:cxnSp>
          <p:nvCxnSpPr>
            <p:cNvPr id="647" name="Google Shape;647;p46"/>
            <p:cNvCxnSpPr/>
            <p:nvPr/>
          </p:nvCxnSpPr>
          <p:spPr>
            <a:xfrm rot="10800000">
              <a:off x="7394005" y="769904"/>
              <a:ext cx="728400" cy="1200"/>
            </a:xfrm>
            <a:prstGeom prst="straightConnector1">
              <a:avLst/>
            </a:prstGeom>
            <a:noFill/>
            <a:ln cap="flat" cmpd="sng" w="76200">
              <a:solidFill>
                <a:srgbClr val="A9D9FA"/>
              </a:solidFill>
              <a:prstDash val="solid"/>
              <a:round/>
              <a:headEnd len="med" w="med" type="none"/>
              <a:tailEnd len="med" w="med" type="none"/>
            </a:ln>
          </p:spPr>
        </p:cxnSp>
        <p:cxnSp>
          <p:nvCxnSpPr>
            <p:cNvPr id="648" name="Google Shape;648;p46"/>
            <p:cNvCxnSpPr/>
            <p:nvPr/>
          </p:nvCxnSpPr>
          <p:spPr>
            <a:xfrm rot="10800000">
              <a:off x="7386945" y="771007"/>
              <a:ext cx="729300" cy="0"/>
            </a:xfrm>
            <a:prstGeom prst="straightConnector1">
              <a:avLst/>
            </a:prstGeom>
            <a:noFill/>
            <a:ln cap="flat" cmpd="sng" w="19050">
              <a:solidFill>
                <a:srgbClr val="4E5A7B"/>
              </a:solidFill>
              <a:prstDash val="solid"/>
              <a:round/>
              <a:headEnd len="med" w="med" type="none"/>
              <a:tailEnd len="med" w="med" type="none"/>
            </a:ln>
          </p:spPr>
        </p:cxnSp>
        <p:pic>
          <p:nvPicPr>
            <p:cNvPr id="649" name="Google Shape;649;p46"/>
            <p:cNvPicPr preferRelativeResize="0"/>
            <p:nvPr/>
          </p:nvPicPr>
          <p:blipFill>
            <a:blip r:embed="rId8">
              <a:alphaModFix/>
            </a:blip>
            <a:stretch>
              <a:fillRect/>
            </a:stretch>
          </p:blipFill>
          <p:spPr>
            <a:xfrm flipH="1">
              <a:off x="7371248" y="731738"/>
              <a:ext cx="80224" cy="78121"/>
            </a:xfrm>
            <a:prstGeom prst="rect">
              <a:avLst/>
            </a:prstGeom>
            <a:noFill/>
            <a:ln>
              <a:noFill/>
            </a:ln>
          </p:spPr>
        </p:pic>
      </p:grpSp>
      <p:grpSp>
        <p:nvGrpSpPr>
          <p:cNvPr id="650" name="Google Shape;650;p46"/>
          <p:cNvGrpSpPr/>
          <p:nvPr/>
        </p:nvGrpSpPr>
        <p:grpSpPr>
          <a:xfrm>
            <a:off x="5694848" y="1804085"/>
            <a:ext cx="751156" cy="78121"/>
            <a:chOff x="7371248" y="731738"/>
            <a:chExt cx="751156" cy="78121"/>
          </a:xfrm>
        </p:grpSpPr>
        <p:cxnSp>
          <p:nvCxnSpPr>
            <p:cNvPr id="651" name="Google Shape;651;p46"/>
            <p:cNvCxnSpPr/>
            <p:nvPr/>
          </p:nvCxnSpPr>
          <p:spPr>
            <a:xfrm rot="10800000">
              <a:off x="7394005" y="769904"/>
              <a:ext cx="728400" cy="1200"/>
            </a:xfrm>
            <a:prstGeom prst="straightConnector1">
              <a:avLst/>
            </a:prstGeom>
            <a:noFill/>
            <a:ln cap="flat" cmpd="sng" w="76200">
              <a:solidFill>
                <a:srgbClr val="A9D9FA"/>
              </a:solidFill>
              <a:prstDash val="solid"/>
              <a:round/>
              <a:headEnd len="med" w="med" type="none"/>
              <a:tailEnd len="med" w="med" type="none"/>
            </a:ln>
          </p:spPr>
        </p:cxnSp>
        <p:cxnSp>
          <p:nvCxnSpPr>
            <p:cNvPr id="652" name="Google Shape;652;p46"/>
            <p:cNvCxnSpPr/>
            <p:nvPr/>
          </p:nvCxnSpPr>
          <p:spPr>
            <a:xfrm rot="10800000">
              <a:off x="7386945" y="771007"/>
              <a:ext cx="729300" cy="0"/>
            </a:xfrm>
            <a:prstGeom prst="straightConnector1">
              <a:avLst/>
            </a:prstGeom>
            <a:noFill/>
            <a:ln cap="flat" cmpd="sng" w="19050">
              <a:solidFill>
                <a:srgbClr val="4E5A7B"/>
              </a:solidFill>
              <a:prstDash val="solid"/>
              <a:round/>
              <a:headEnd len="med" w="med" type="none"/>
              <a:tailEnd len="med" w="med" type="none"/>
            </a:ln>
          </p:spPr>
        </p:cxnSp>
        <p:pic>
          <p:nvPicPr>
            <p:cNvPr id="653" name="Google Shape;653;p46"/>
            <p:cNvPicPr preferRelativeResize="0"/>
            <p:nvPr/>
          </p:nvPicPr>
          <p:blipFill>
            <a:blip r:embed="rId8">
              <a:alphaModFix/>
            </a:blip>
            <a:stretch>
              <a:fillRect/>
            </a:stretch>
          </p:blipFill>
          <p:spPr>
            <a:xfrm flipH="1">
              <a:off x="7371248" y="731738"/>
              <a:ext cx="80224" cy="78121"/>
            </a:xfrm>
            <a:prstGeom prst="rect">
              <a:avLst/>
            </a:prstGeom>
            <a:noFill/>
            <a:ln>
              <a:noFill/>
            </a:ln>
          </p:spPr>
        </p:pic>
      </p:grpSp>
      <p:sp>
        <p:nvSpPr>
          <p:cNvPr id="654" name="Google Shape;654;p46"/>
          <p:cNvSpPr/>
          <p:nvPr/>
        </p:nvSpPr>
        <p:spPr>
          <a:xfrm>
            <a:off x="5205570" y="897558"/>
            <a:ext cx="4533900" cy="2958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b="1" lang="en" sz="1000">
                <a:solidFill>
                  <a:srgbClr val="46484B"/>
                </a:solidFill>
                <a:latin typeface="Montserrat"/>
                <a:ea typeface="Montserrat"/>
                <a:cs typeface="Montserrat"/>
                <a:sym typeface="Montserrat"/>
              </a:rPr>
              <a:t>CALL TO SERVER ARE RECORDED</a:t>
            </a:r>
            <a:endParaRPr b="1" sz="1000">
              <a:solidFill>
                <a:srgbClr val="46484B"/>
              </a:solidFill>
              <a:latin typeface="Montserrat"/>
              <a:ea typeface="Montserrat"/>
              <a:cs typeface="Montserrat"/>
              <a:sym typeface="Montserrat"/>
            </a:endParaRPr>
          </a:p>
        </p:txBody>
      </p:sp>
      <p:sp>
        <p:nvSpPr>
          <p:cNvPr id="655" name="Google Shape;655;p46"/>
          <p:cNvSpPr/>
          <p:nvPr/>
        </p:nvSpPr>
        <p:spPr>
          <a:xfrm>
            <a:off x="4901342" y="879323"/>
            <a:ext cx="288600" cy="288600"/>
          </a:xfrm>
          <a:prstGeom prst="ellipse">
            <a:avLst/>
          </a:prstGeom>
          <a:solidFill>
            <a:srgbClr val="FFE894"/>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56" name="Google Shape;656;p46"/>
          <p:cNvSpPr txBox="1"/>
          <p:nvPr>
            <p:ph idx="4" type="body"/>
          </p:nvPr>
        </p:nvSpPr>
        <p:spPr>
          <a:xfrm>
            <a:off x="4910985" y="905716"/>
            <a:ext cx="279000" cy="222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900">
                <a:solidFill>
                  <a:srgbClr val="4E5A7B"/>
                </a:solidFill>
                <a:latin typeface="Montserrat ExtraBold"/>
                <a:ea typeface="Montserrat ExtraBold"/>
                <a:cs typeface="Montserrat ExtraBold"/>
                <a:sym typeface="Montserrat ExtraBold"/>
              </a:rPr>
              <a:t>1</a:t>
            </a:r>
            <a:endParaRPr sz="900">
              <a:solidFill>
                <a:srgbClr val="4E5A7B"/>
              </a:solidFill>
              <a:latin typeface="Montserrat ExtraBold"/>
              <a:ea typeface="Montserrat ExtraBold"/>
              <a:cs typeface="Montserrat ExtraBold"/>
              <a:sym typeface="Montserrat ExtraBold"/>
            </a:endParaRPr>
          </a:p>
        </p:txBody>
      </p:sp>
      <p:sp>
        <p:nvSpPr>
          <p:cNvPr id="657" name="Google Shape;657;p46"/>
          <p:cNvSpPr/>
          <p:nvPr/>
        </p:nvSpPr>
        <p:spPr>
          <a:xfrm>
            <a:off x="5205572" y="2802550"/>
            <a:ext cx="1960200" cy="2958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b="1" lang="en" sz="1000">
                <a:solidFill>
                  <a:srgbClr val="46484B"/>
                </a:solidFill>
                <a:latin typeface="Montserrat"/>
                <a:ea typeface="Montserrat"/>
                <a:cs typeface="Montserrat"/>
                <a:sym typeface="Montserrat"/>
              </a:rPr>
              <a:t>RESPOND WITH MOCKS</a:t>
            </a:r>
            <a:endParaRPr b="1" sz="1000">
              <a:solidFill>
                <a:srgbClr val="46484B"/>
              </a:solidFill>
              <a:latin typeface="Montserrat"/>
              <a:ea typeface="Montserrat"/>
              <a:cs typeface="Montserrat"/>
              <a:sym typeface="Montserrat"/>
            </a:endParaRPr>
          </a:p>
        </p:txBody>
      </p:sp>
      <p:sp>
        <p:nvSpPr>
          <p:cNvPr id="658" name="Google Shape;658;p46"/>
          <p:cNvSpPr/>
          <p:nvPr/>
        </p:nvSpPr>
        <p:spPr>
          <a:xfrm>
            <a:off x="4901342" y="2784323"/>
            <a:ext cx="288600" cy="288600"/>
          </a:xfrm>
          <a:prstGeom prst="ellipse">
            <a:avLst/>
          </a:prstGeom>
          <a:solidFill>
            <a:srgbClr val="FFE894"/>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59" name="Google Shape;659;p46"/>
          <p:cNvSpPr txBox="1"/>
          <p:nvPr>
            <p:ph idx="5" type="body"/>
          </p:nvPr>
        </p:nvSpPr>
        <p:spPr>
          <a:xfrm>
            <a:off x="4910985" y="2810716"/>
            <a:ext cx="279000" cy="222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900">
                <a:solidFill>
                  <a:srgbClr val="4E5A7B"/>
                </a:solidFill>
                <a:latin typeface="Montserrat ExtraBold"/>
                <a:ea typeface="Montserrat ExtraBold"/>
                <a:cs typeface="Montserrat ExtraBold"/>
                <a:sym typeface="Montserrat ExtraBold"/>
              </a:rPr>
              <a:t>2</a:t>
            </a:r>
            <a:endParaRPr sz="900">
              <a:solidFill>
                <a:srgbClr val="4E5A7B"/>
              </a:solidFill>
              <a:latin typeface="Montserrat ExtraBold"/>
              <a:ea typeface="Montserrat ExtraBold"/>
              <a:cs typeface="Montserrat ExtraBold"/>
              <a:sym typeface="Montserrat ExtraBold"/>
            </a:endParaRPr>
          </a:p>
        </p:txBody>
      </p:sp>
      <p:pic>
        <p:nvPicPr>
          <p:cNvPr id="660" name="Google Shape;660;p46"/>
          <p:cNvPicPr preferRelativeResize="0"/>
          <p:nvPr/>
        </p:nvPicPr>
        <p:blipFill>
          <a:blip r:embed="rId4">
            <a:alphaModFix/>
          </a:blip>
          <a:stretch>
            <a:fillRect/>
          </a:stretch>
        </p:blipFill>
        <p:spPr>
          <a:xfrm>
            <a:off x="6617358" y="3350429"/>
            <a:ext cx="725400" cy="418607"/>
          </a:xfrm>
          <a:prstGeom prst="rect">
            <a:avLst/>
          </a:prstGeom>
          <a:noFill/>
          <a:ln>
            <a:noFill/>
          </a:ln>
        </p:spPr>
      </p:pic>
      <p:cxnSp>
        <p:nvCxnSpPr>
          <p:cNvPr id="661" name="Google Shape;661;p46"/>
          <p:cNvCxnSpPr/>
          <p:nvPr/>
        </p:nvCxnSpPr>
        <p:spPr>
          <a:xfrm rot="10800000">
            <a:off x="5716280" y="3522130"/>
            <a:ext cx="728400" cy="1200"/>
          </a:xfrm>
          <a:prstGeom prst="straightConnector1">
            <a:avLst/>
          </a:prstGeom>
          <a:noFill/>
          <a:ln cap="flat" cmpd="sng" w="76200">
            <a:solidFill>
              <a:srgbClr val="A9D9FA"/>
            </a:solidFill>
            <a:prstDash val="solid"/>
            <a:round/>
            <a:headEnd len="med" w="med" type="none"/>
            <a:tailEnd len="med" w="med" type="none"/>
          </a:ln>
        </p:spPr>
      </p:cxnSp>
      <p:cxnSp>
        <p:nvCxnSpPr>
          <p:cNvPr id="662" name="Google Shape;662;p46"/>
          <p:cNvCxnSpPr/>
          <p:nvPr/>
        </p:nvCxnSpPr>
        <p:spPr>
          <a:xfrm rot="10800000">
            <a:off x="5709220" y="3523233"/>
            <a:ext cx="729300" cy="0"/>
          </a:xfrm>
          <a:prstGeom prst="straightConnector1">
            <a:avLst/>
          </a:prstGeom>
          <a:noFill/>
          <a:ln cap="flat" cmpd="sng" w="19050">
            <a:solidFill>
              <a:srgbClr val="4E5A7B"/>
            </a:solidFill>
            <a:prstDash val="solid"/>
            <a:round/>
            <a:headEnd len="med" w="med" type="none"/>
            <a:tailEnd len="med" w="med" type="none"/>
          </a:ln>
        </p:spPr>
      </p:cxnSp>
      <p:pic>
        <p:nvPicPr>
          <p:cNvPr id="663" name="Google Shape;663;p46"/>
          <p:cNvPicPr preferRelativeResize="0"/>
          <p:nvPr/>
        </p:nvPicPr>
        <p:blipFill>
          <a:blip r:embed="rId5">
            <a:alphaModFix/>
          </a:blip>
          <a:stretch>
            <a:fillRect/>
          </a:stretch>
        </p:blipFill>
        <p:spPr>
          <a:xfrm>
            <a:off x="8376354" y="3374720"/>
            <a:ext cx="376875" cy="370025"/>
          </a:xfrm>
          <a:prstGeom prst="rect">
            <a:avLst/>
          </a:prstGeom>
          <a:noFill/>
          <a:ln>
            <a:noFill/>
          </a:ln>
        </p:spPr>
      </p:pic>
      <p:pic>
        <p:nvPicPr>
          <p:cNvPr id="664" name="Google Shape;664;p46"/>
          <p:cNvPicPr preferRelativeResize="0"/>
          <p:nvPr/>
        </p:nvPicPr>
        <p:blipFill>
          <a:blip r:embed="rId6">
            <a:alphaModFix/>
          </a:blip>
          <a:stretch>
            <a:fillRect/>
          </a:stretch>
        </p:blipFill>
        <p:spPr>
          <a:xfrm>
            <a:off x="8662759" y="3662418"/>
            <a:ext cx="185665" cy="190307"/>
          </a:xfrm>
          <a:prstGeom prst="rect">
            <a:avLst/>
          </a:prstGeom>
          <a:noFill/>
          <a:ln>
            <a:noFill/>
          </a:ln>
        </p:spPr>
      </p:pic>
      <p:sp>
        <p:nvSpPr>
          <p:cNvPr id="665" name="Google Shape;665;p46"/>
          <p:cNvSpPr txBox="1"/>
          <p:nvPr>
            <p:ph idx="6" type="body"/>
          </p:nvPr>
        </p:nvSpPr>
        <p:spPr>
          <a:xfrm>
            <a:off x="8032728" y="3873675"/>
            <a:ext cx="1102200" cy="284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en" sz="800">
                <a:solidFill>
                  <a:srgbClr val="4E5A7B"/>
                </a:solidFill>
                <a:latin typeface="Montserrat"/>
                <a:ea typeface="Montserrat"/>
                <a:cs typeface="Montserrat"/>
                <a:sym typeface="Montserrat"/>
              </a:rPr>
              <a:t>SERVERS</a:t>
            </a:r>
            <a:endParaRPr b="1" sz="800">
              <a:solidFill>
                <a:srgbClr val="4E5A7B"/>
              </a:solidFill>
              <a:latin typeface="Montserrat"/>
              <a:ea typeface="Montserrat"/>
              <a:cs typeface="Montserrat"/>
              <a:sym typeface="Montserrat"/>
            </a:endParaRPr>
          </a:p>
        </p:txBody>
      </p:sp>
      <p:sp>
        <p:nvSpPr>
          <p:cNvPr id="666" name="Google Shape;666;p46"/>
          <p:cNvSpPr txBox="1"/>
          <p:nvPr>
            <p:ph idx="7" type="body"/>
          </p:nvPr>
        </p:nvSpPr>
        <p:spPr>
          <a:xfrm>
            <a:off x="4726645" y="3873675"/>
            <a:ext cx="1150800" cy="284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en" sz="800">
                <a:solidFill>
                  <a:srgbClr val="4E5A7B"/>
                </a:solidFill>
                <a:latin typeface="Montserrat"/>
                <a:ea typeface="Montserrat"/>
                <a:cs typeface="Montserrat"/>
                <a:sym typeface="Montserrat"/>
              </a:rPr>
              <a:t>TESTS’ UI INTERACTION</a:t>
            </a:r>
            <a:endParaRPr b="1" sz="800">
              <a:solidFill>
                <a:srgbClr val="4E5A7B"/>
              </a:solidFill>
              <a:latin typeface="Montserrat"/>
              <a:ea typeface="Montserrat"/>
              <a:cs typeface="Montserrat"/>
              <a:sym typeface="Montserrat"/>
            </a:endParaRPr>
          </a:p>
        </p:txBody>
      </p:sp>
      <p:pic>
        <p:nvPicPr>
          <p:cNvPr id="667" name="Google Shape;667;p46"/>
          <p:cNvPicPr preferRelativeResize="0"/>
          <p:nvPr/>
        </p:nvPicPr>
        <p:blipFill>
          <a:blip r:embed="rId7">
            <a:alphaModFix/>
          </a:blip>
          <a:stretch>
            <a:fillRect/>
          </a:stretch>
        </p:blipFill>
        <p:spPr>
          <a:xfrm>
            <a:off x="5070945" y="3352582"/>
            <a:ext cx="492473" cy="414300"/>
          </a:xfrm>
          <a:prstGeom prst="rect">
            <a:avLst/>
          </a:prstGeom>
          <a:noFill/>
          <a:ln>
            <a:noFill/>
          </a:ln>
        </p:spPr>
      </p:pic>
      <p:pic>
        <p:nvPicPr>
          <p:cNvPr id="668" name="Google Shape;668;p46"/>
          <p:cNvPicPr preferRelativeResize="0"/>
          <p:nvPr/>
        </p:nvPicPr>
        <p:blipFill>
          <a:blip r:embed="rId8">
            <a:alphaModFix/>
          </a:blip>
          <a:stretch>
            <a:fillRect/>
          </a:stretch>
        </p:blipFill>
        <p:spPr>
          <a:xfrm>
            <a:off x="6385439" y="3483964"/>
            <a:ext cx="80224" cy="78121"/>
          </a:xfrm>
          <a:prstGeom prst="rect">
            <a:avLst/>
          </a:prstGeom>
          <a:noFill/>
          <a:ln>
            <a:noFill/>
          </a:ln>
        </p:spPr>
      </p:pic>
      <p:sp>
        <p:nvSpPr>
          <p:cNvPr id="669" name="Google Shape;669;p46"/>
          <p:cNvSpPr txBox="1"/>
          <p:nvPr>
            <p:ph idx="8" type="body"/>
          </p:nvPr>
        </p:nvSpPr>
        <p:spPr>
          <a:xfrm>
            <a:off x="6197201" y="3873675"/>
            <a:ext cx="1598700" cy="284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en" sz="800">
                <a:solidFill>
                  <a:srgbClr val="4E5A7B"/>
                </a:solidFill>
                <a:latin typeface="Montserrat"/>
                <a:ea typeface="Montserrat"/>
                <a:cs typeface="Montserrat"/>
                <a:sym typeface="Montserrat"/>
              </a:rPr>
              <a:t>PLAY</a:t>
            </a:r>
            <a:endParaRPr b="1" sz="800">
              <a:solidFill>
                <a:srgbClr val="4E5A7B"/>
              </a:solidFill>
              <a:latin typeface="Montserrat"/>
              <a:ea typeface="Montserrat"/>
              <a:cs typeface="Montserrat"/>
              <a:sym typeface="Montserrat"/>
            </a:endParaRPr>
          </a:p>
          <a:p>
            <a:pPr indent="0" lvl="0" marL="0" rtl="0" algn="ctr">
              <a:lnSpc>
                <a:spcPct val="100000"/>
              </a:lnSpc>
              <a:spcBef>
                <a:spcPts val="0"/>
              </a:spcBef>
              <a:spcAft>
                <a:spcPts val="0"/>
              </a:spcAft>
              <a:buClr>
                <a:schemeClr val="dk1"/>
              </a:buClr>
              <a:buSzPts val="1100"/>
              <a:buFont typeface="Arial"/>
              <a:buNone/>
            </a:pPr>
            <a:r>
              <a:rPr b="1" lang="en" sz="800">
                <a:solidFill>
                  <a:srgbClr val="4E5A7B"/>
                </a:solidFill>
                <a:latin typeface="Montserrat"/>
                <a:ea typeface="Montserrat"/>
                <a:cs typeface="Montserrat"/>
                <a:sym typeface="Montserrat"/>
              </a:rPr>
              <a:t>SERVER RESPONSE</a:t>
            </a:r>
            <a:endParaRPr b="1" sz="800">
              <a:solidFill>
                <a:srgbClr val="4E5A7B"/>
              </a:solidFill>
              <a:latin typeface="Montserrat"/>
              <a:ea typeface="Montserrat"/>
              <a:cs typeface="Montserrat"/>
              <a:sym typeface="Montserrat"/>
            </a:endParaRPr>
          </a:p>
        </p:txBody>
      </p:sp>
      <p:grpSp>
        <p:nvGrpSpPr>
          <p:cNvPr id="670" name="Google Shape;670;p46"/>
          <p:cNvGrpSpPr/>
          <p:nvPr/>
        </p:nvGrpSpPr>
        <p:grpSpPr>
          <a:xfrm>
            <a:off x="7463145" y="3484625"/>
            <a:ext cx="756039" cy="78121"/>
            <a:chOff x="7386945" y="869896"/>
            <a:chExt cx="756039" cy="78121"/>
          </a:xfrm>
        </p:grpSpPr>
        <p:cxnSp>
          <p:nvCxnSpPr>
            <p:cNvPr id="671" name="Google Shape;671;p46"/>
            <p:cNvCxnSpPr/>
            <p:nvPr/>
          </p:nvCxnSpPr>
          <p:spPr>
            <a:xfrm rot="10800000">
              <a:off x="7394005" y="908062"/>
              <a:ext cx="728400" cy="1200"/>
            </a:xfrm>
            <a:prstGeom prst="straightConnector1">
              <a:avLst/>
            </a:prstGeom>
            <a:noFill/>
            <a:ln cap="flat" cmpd="sng" w="76200">
              <a:solidFill>
                <a:srgbClr val="A9D9FA"/>
              </a:solidFill>
              <a:prstDash val="solid"/>
              <a:round/>
              <a:headEnd len="med" w="med" type="none"/>
              <a:tailEnd len="med" w="med" type="none"/>
            </a:ln>
          </p:spPr>
        </p:cxnSp>
        <p:cxnSp>
          <p:nvCxnSpPr>
            <p:cNvPr id="672" name="Google Shape;672;p46"/>
            <p:cNvCxnSpPr/>
            <p:nvPr/>
          </p:nvCxnSpPr>
          <p:spPr>
            <a:xfrm rot="10800000">
              <a:off x="7386945" y="909165"/>
              <a:ext cx="729300" cy="0"/>
            </a:xfrm>
            <a:prstGeom prst="straightConnector1">
              <a:avLst/>
            </a:prstGeom>
            <a:noFill/>
            <a:ln cap="flat" cmpd="sng" w="19050">
              <a:solidFill>
                <a:srgbClr val="4E5A7B"/>
              </a:solidFill>
              <a:prstDash val="solid"/>
              <a:round/>
              <a:headEnd len="med" w="med" type="none"/>
              <a:tailEnd len="med" w="med" type="none"/>
            </a:ln>
          </p:spPr>
        </p:cxnSp>
        <p:pic>
          <p:nvPicPr>
            <p:cNvPr id="673" name="Google Shape;673;p46"/>
            <p:cNvPicPr preferRelativeResize="0"/>
            <p:nvPr/>
          </p:nvPicPr>
          <p:blipFill>
            <a:blip r:embed="rId8">
              <a:alphaModFix/>
            </a:blip>
            <a:stretch>
              <a:fillRect/>
            </a:stretch>
          </p:blipFill>
          <p:spPr>
            <a:xfrm>
              <a:off x="8062760" y="869896"/>
              <a:ext cx="80224" cy="78121"/>
            </a:xfrm>
            <a:prstGeom prst="rect">
              <a:avLst/>
            </a:prstGeom>
            <a:noFill/>
            <a:ln>
              <a:noFill/>
            </a:ln>
          </p:spPr>
        </p:pic>
      </p:grpSp>
      <p:grpSp>
        <p:nvGrpSpPr>
          <p:cNvPr id="674" name="Google Shape;674;p46"/>
          <p:cNvGrpSpPr/>
          <p:nvPr/>
        </p:nvGrpSpPr>
        <p:grpSpPr>
          <a:xfrm>
            <a:off x="7447448" y="3624524"/>
            <a:ext cx="751156" cy="78121"/>
            <a:chOff x="7371248" y="731738"/>
            <a:chExt cx="751156" cy="78121"/>
          </a:xfrm>
        </p:grpSpPr>
        <p:cxnSp>
          <p:nvCxnSpPr>
            <p:cNvPr id="675" name="Google Shape;675;p46"/>
            <p:cNvCxnSpPr/>
            <p:nvPr/>
          </p:nvCxnSpPr>
          <p:spPr>
            <a:xfrm rot="10800000">
              <a:off x="7394005" y="769904"/>
              <a:ext cx="728400" cy="1200"/>
            </a:xfrm>
            <a:prstGeom prst="straightConnector1">
              <a:avLst/>
            </a:prstGeom>
            <a:noFill/>
            <a:ln cap="flat" cmpd="sng" w="76200">
              <a:solidFill>
                <a:srgbClr val="A9D9FA"/>
              </a:solidFill>
              <a:prstDash val="solid"/>
              <a:round/>
              <a:headEnd len="med" w="med" type="none"/>
              <a:tailEnd len="med" w="med" type="none"/>
            </a:ln>
          </p:spPr>
        </p:cxnSp>
        <p:cxnSp>
          <p:nvCxnSpPr>
            <p:cNvPr id="676" name="Google Shape;676;p46"/>
            <p:cNvCxnSpPr/>
            <p:nvPr/>
          </p:nvCxnSpPr>
          <p:spPr>
            <a:xfrm rot="10800000">
              <a:off x="7386945" y="771007"/>
              <a:ext cx="729300" cy="0"/>
            </a:xfrm>
            <a:prstGeom prst="straightConnector1">
              <a:avLst/>
            </a:prstGeom>
            <a:noFill/>
            <a:ln cap="flat" cmpd="sng" w="19050">
              <a:solidFill>
                <a:srgbClr val="4E5A7B"/>
              </a:solidFill>
              <a:prstDash val="solid"/>
              <a:round/>
              <a:headEnd len="med" w="med" type="none"/>
              <a:tailEnd len="med" w="med" type="none"/>
            </a:ln>
          </p:spPr>
        </p:cxnSp>
        <p:pic>
          <p:nvPicPr>
            <p:cNvPr id="677" name="Google Shape;677;p46"/>
            <p:cNvPicPr preferRelativeResize="0"/>
            <p:nvPr/>
          </p:nvPicPr>
          <p:blipFill>
            <a:blip r:embed="rId8">
              <a:alphaModFix/>
            </a:blip>
            <a:stretch>
              <a:fillRect/>
            </a:stretch>
          </p:blipFill>
          <p:spPr>
            <a:xfrm flipH="1">
              <a:off x="7371248" y="731738"/>
              <a:ext cx="80224" cy="78121"/>
            </a:xfrm>
            <a:prstGeom prst="rect">
              <a:avLst/>
            </a:prstGeom>
            <a:noFill/>
            <a:ln>
              <a:noFill/>
            </a:ln>
          </p:spPr>
        </p:pic>
      </p:grpSp>
      <p:grpSp>
        <p:nvGrpSpPr>
          <p:cNvPr id="678" name="Google Shape;678;p46"/>
          <p:cNvGrpSpPr/>
          <p:nvPr/>
        </p:nvGrpSpPr>
        <p:grpSpPr>
          <a:xfrm>
            <a:off x="5694848" y="3678010"/>
            <a:ext cx="751156" cy="78121"/>
            <a:chOff x="7371248" y="731738"/>
            <a:chExt cx="751156" cy="78121"/>
          </a:xfrm>
        </p:grpSpPr>
        <p:cxnSp>
          <p:nvCxnSpPr>
            <p:cNvPr id="679" name="Google Shape;679;p46"/>
            <p:cNvCxnSpPr/>
            <p:nvPr/>
          </p:nvCxnSpPr>
          <p:spPr>
            <a:xfrm rot="10800000">
              <a:off x="7394005" y="769904"/>
              <a:ext cx="728400" cy="1200"/>
            </a:xfrm>
            <a:prstGeom prst="straightConnector1">
              <a:avLst/>
            </a:prstGeom>
            <a:noFill/>
            <a:ln cap="flat" cmpd="sng" w="76200">
              <a:solidFill>
                <a:srgbClr val="A9D9FA"/>
              </a:solidFill>
              <a:prstDash val="solid"/>
              <a:round/>
              <a:headEnd len="med" w="med" type="none"/>
              <a:tailEnd len="med" w="med" type="none"/>
            </a:ln>
          </p:spPr>
        </p:cxnSp>
        <p:cxnSp>
          <p:nvCxnSpPr>
            <p:cNvPr id="680" name="Google Shape;680;p46"/>
            <p:cNvCxnSpPr/>
            <p:nvPr/>
          </p:nvCxnSpPr>
          <p:spPr>
            <a:xfrm rot="10800000">
              <a:off x="7386945" y="771007"/>
              <a:ext cx="729300" cy="0"/>
            </a:xfrm>
            <a:prstGeom prst="straightConnector1">
              <a:avLst/>
            </a:prstGeom>
            <a:noFill/>
            <a:ln cap="flat" cmpd="sng" w="19050">
              <a:solidFill>
                <a:srgbClr val="4E5A7B"/>
              </a:solidFill>
              <a:prstDash val="solid"/>
              <a:round/>
              <a:headEnd len="med" w="med" type="none"/>
              <a:tailEnd len="med" w="med" type="none"/>
            </a:ln>
          </p:spPr>
        </p:cxnSp>
        <p:pic>
          <p:nvPicPr>
            <p:cNvPr id="681" name="Google Shape;681;p46"/>
            <p:cNvPicPr preferRelativeResize="0"/>
            <p:nvPr/>
          </p:nvPicPr>
          <p:blipFill>
            <a:blip r:embed="rId8">
              <a:alphaModFix/>
            </a:blip>
            <a:stretch>
              <a:fillRect/>
            </a:stretch>
          </p:blipFill>
          <p:spPr>
            <a:xfrm flipH="1">
              <a:off x="7371248" y="731738"/>
              <a:ext cx="80224" cy="78121"/>
            </a:xfrm>
            <a:prstGeom prst="rect">
              <a:avLst/>
            </a:prstGeom>
            <a:noFill/>
            <a:ln>
              <a:noFill/>
            </a:ln>
          </p:spPr>
        </p:pic>
      </p:grpSp>
      <p:grpSp>
        <p:nvGrpSpPr>
          <p:cNvPr id="682" name="Google Shape;682;p46"/>
          <p:cNvGrpSpPr/>
          <p:nvPr/>
        </p:nvGrpSpPr>
        <p:grpSpPr>
          <a:xfrm>
            <a:off x="7716428" y="3462547"/>
            <a:ext cx="268800" cy="268500"/>
            <a:chOff x="7073575" y="1960925"/>
            <a:chExt cx="268800" cy="268500"/>
          </a:xfrm>
        </p:grpSpPr>
        <p:sp>
          <p:nvSpPr>
            <p:cNvPr id="683" name="Google Shape;683;p46"/>
            <p:cNvSpPr/>
            <p:nvPr/>
          </p:nvSpPr>
          <p:spPr>
            <a:xfrm>
              <a:off x="7073575" y="1960925"/>
              <a:ext cx="268800" cy="268500"/>
            </a:xfrm>
            <a:prstGeom prst="ellipse">
              <a:avLst/>
            </a:prstGeom>
            <a:solidFill>
              <a:srgbClr val="F4566A"/>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6"/>
            <p:cNvSpPr/>
            <p:nvPr/>
          </p:nvSpPr>
          <p:spPr>
            <a:xfrm>
              <a:off x="7135450" y="2022800"/>
              <a:ext cx="144900" cy="144900"/>
            </a:xfrm>
            <a:prstGeom prst="mathMultiply">
              <a:avLst>
                <a:gd fmla="val 9488"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pic>
        <p:nvPicPr>
          <p:cNvPr id="690" name="Google Shape;690;p47"/>
          <p:cNvPicPr preferRelativeResize="0"/>
          <p:nvPr/>
        </p:nvPicPr>
        <p:blipFill>
          <a:blip r:embed="rId3">
            <a:alphaModFix/>
          </a:blip>
          <a:stretch>
            <a:fillRect/>
          </a:stretch>
        </p:blipFill>
        <p:spPr>
          <a:xfrm>
            <a:off x="7811775" y="4707203"/>
            <a:ext cx="251817" cy="251817"/>
          </a:xfrm>
          <a:prstGeom prst="rect">
            <a:avLst/>
          </a:prstGeom>
          <a:noFill/>
          <a:ln>
            <a:noFill/>
          </a:ln>
        </p:spPr>
      </p:pic>
      <p:sp>
        <p:nvSpPr>
          <p:cNvPr id="691" name="Google Shape;691;p47"/>
          <p:cNvSpPr txBox="1"/>
          <p:nvPr/>
        </p:nvSpPr>
        <p:spPr>
          <a:xfrm>
            <a:off x="8059499" y="4707203"/>
            <a:ext cx="1018500" cy="41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46484B"/>
                </a:solidFill>
                <a:latin typeface="Open Sans"/>
                <a:ea typeface="Open Sans"/>
                <a:cs typeface="Open Sans"/>
                <a:sym typeface="Open Sans"/>
              </a:rPr>
              <a:t>www.testim.io</a:t>
            </a:r>
            <a:endParaRPr b="1" sz="800">
              <a:solidFill>
                <a:srgbClr val="46484B"/>
              </a:solidFill>
              <a:latin typeface="Open Sans"/>
              <a:ea typeface="Open Sans"/>
              <a:cs typeface="Open Sans"/>
              <a:sym typeface="Open Sans"/>
            </a:endParaRPr>
          </a:p>
          <a:p>
            <a:pPr indent="0" lvl="0" marL="0" rtl="0" algn="l">
              <a:spcBef>
                <a:spcPts val="0"/>
              </a:spcBef>
              <a:spcAft>
                <a:spcPts val="0"/>
              </a:spcAft>
              <a:buNone/>
            </a:pPr>
            <a:r>
              <a:t/>
            </a:r>
            <a:endParaRPr b="1" sz="1000">
              <a:solidFill>
                <a:srgbClr val="46484B"/>
              </a:solidFill>
              <a:latin typeface="Open Sans"/>
              <a:ea typeface="Open Sans"/>
              <a:cs typeface="Open Sans"/>
              <a:sym typeface="Open Sans"/>
            </a:endParaRPr>
          </a:p>
        </p:txBody>
      </p:sp>
      <p:pic>
        <p:nvPicPr>
          <p:cNvPr id="692" name="Google Shape;692;p47"/>
          <p:cNvPicPr preferRelativeResize="0"/>
          <p:nvPr/>
        </p:nvPicPr>
        <p:blipFill rotWithShape="1">
          <a:blip r:embed="rId4">
            <a:alphaModFix/>
          </a:blip>
          <a:srcRect b="1195" l="55119" r="1328" t="0"/>
          <a:stretch/>
        </p:blipFill>
        <p:spPr>
          <a:xfrm>
            <a:off x="4533075" y="-4958"/>
            <a:ext cx="4610925" cy="5148470"/>
          </a:xfrm>
          <a:prstGeom prst="rect">
            <a:avLst/>
          </a:prstGeom>
          <a:noFill/>
          <a:ln>
            <a:noFill/>
          </a:ln>
        </p:spPr>
      </p:pic>
      <p:pic>
        <p:nvPicPr>
          <p:cNvPr id="693" name="Google Shape;693;p47"/>
          <p:cNvPicPr preferRelativeResize="0"/>
          <p:nvPr/>
        </p:nvPicPr>
        <p:blipFill>
          <a:blip r:embed="rId5">
            <a:alphaModFix/>
          </a:blip>
          <a:stretch>
            <a:fillRect/>
          </a:stretch>
        </p:blipFill>
        <p:spPr>
          <a:xfrm flipH="1" rot="-246800">
            <a:off x="6481663" y="95834"/>
            <a:ext cx="1018500" cy="1360577"/>
          </a:xfrm>
          <a:prstGeom prst="rect">
            <a:avLst/>
          </a:prstGeom>
          <a:noFill/>
          <a:ln>
            <a:noFill/>
          </a:ln>
        </p:spPr>
      </p:pic>
      <p:pic>
        <p:nvPicPr>
          <p:cNvPr id="694" name="Google Shape;694;p47"/>
          <p:cNvPicPr preferRelativeResize="0"/>
          <p:nvPr/>
        </p:nvPicPr>
        <p:blipFill rotWithShape="1">
          <a:blip r:embed="rId6">
            <a:alphaModFix/>
          </a:blip>
          <a:srcRect b="0" l="72813" r="0" t="0"/>
          <a:stretch/>
        </p:blipFill>
        <p:spPr>
          <a:xfrm rot="-121597">
            <a:off x="6669031" y="684380"/>
            <a:ext cx="287025" cy="223765"/>
          </a:xfrm>
          <a:prstGeom prst="rect">
            <a:avLst/>
          </a:prstGeom>
          <a:noFill/>
          <a:ln>
            <a:noFill/>
          </a:ln>
        </p:spPr>
      </p:pic>
      <p:pic>
        <p:nvPicPr>
          <p:cNvPr id="695" name="Google Shape;695;p47"/>
          <p:cNvPicPr preferRelativeResize="0"/>
          <p:nvPr/>
        </p:nvPicPr>
        <p:blipFill rotWithShape="1">
          <a:blip r:embed="rId6">
            <a:alphaModFix/>
          </a:blip>
          <a:srcRect b="0" l="72813" r="0" t="0"/>
          <a:stretch/>
        </p:blipFill>
        <p:spPr>
          <a:xfrm rot="-121599">
            <a:off x="7121674" y="644533"/>
            <a:ext cx="260808" cy="203329"/>
          </a:xfrm>
          <a:prstGeom prst="rect">
            <a:avLst/>
          </a:prstGeom>
          <a:noFill/>
          <a:ln>
            <a:noFill/>
          </a:ln>
        </p:spPr>
      </p:pic>
      <p:grpSp>
        <p:nvGrpSpPr>
          <p:cNvPr id="696" name="Google Shape;696;p47"/>
          <p:cNvGrpSpPr/>
          <p:nvPr/>
        </p:nvGrpSpPr>
        <p:grpSpPr>
          <a:xfrm>
            <a:off x="7884702" y="4707310"/>
            <a:ext cx="1193297" cy="413927"/>
            <a:chOff x="7884702" y="4711550"/>
            <a:chExt cx="1193297" cy="414300"/>
          </a:xfrm>
        </p:grpSpPr>
        <p:pic>
          <p:nvPicPr>
            <p:cNvPr id="697" name="Google Shape;697;p47"/>
            <p:cNvPicPr preferRelativeResize="0"/>
            <p:nvPr/>
          </p:nvPicPr>
          <p:blipFill>
            <a:blip r:embed="rId7">
              <a:alphaModFix/>
            </a:blip>
            <a:stretch>
              <a:fillRect/>
            </a:stretch>
          </p:blipFill>
          <p:spPr>
            <a:xfrm>
              <a:off x="7884702" y="4756649"/>
              <a:ext cx="197675" cy="197675"/>
            </a:xfrm>
            <a:prstGeom prst="rect">
              <a:avLst/>
            </a:prstGeom>
            <a:noFill/>
            <a:ln>
              <a:noFill/>
            </a:ln>
          </p:spPr>
        </p:pic>
        <p:sp>
          <p:nvSpPr>
            <p:cNvPr id="698" name="Google Shape;698;p47"/>
            <p:cNvSpPr txBox="1"/>
            <p:nvPr/>
          </p:nvSpPr>
          <p:spPr>
            <a:xfrm>
              <a:off x="8059499" y="4711550"/>
              <a:ext cx="1018500" cy="41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888888"/>
                  </a:solidFill>
                  <a:latin typeface="Open Sans"/>
                  <a:ea typeface="Open Sans"/>
                  <a:cs typeface="Open Sans"/>
                  <a:sym typeface="Open Sans"/>
                </a:rPr>
                <a:t>www.testim.io</a:t>
              </a:r>
              <a:endParaRPr b="1" sz="800">
                <a:solidFill>
                  <a:srgbClr val="888888"/>
                </a:solidFill>
                <a:latin typeface="Open Sans"/>
                <a:ea typeface="Open Sans"/>
                <a:cs typeface="Open Sans"/>
                <a:sym typeface="Open Sans"/>
              </a:endParaRPr>
            </a:p>
            <a:p>
              <a:pPr indent="0" lvl="0" marL="0" rtl="0" algn="l">
                <a:spcBef>
                  <a:spcPts val="0"/>
                </a:spcBef>
                <a:spcAft>
                  <a:spcPts val="0"/>
                </a:spcAft>
                <a:buNone/>
              </a:pPr>
              <a:r>
                <a:t/>
              </a:r>
              <a:endParaRPr b="1" sz="1000">
                <a:solidFill>
                  <a:srgbClr val="46484B"/>
                </a:solidFill>
                <a:latin typeface="Open Sans"/>
                <a:ea typeface="Open Sans"/>
                <a:cs typeface="Open Sans"/>
                <a:sym typeface="Open Sans"/>
              </a:endParaRPr>
            </a:p>
          </p:txBody>
        </p:sp>
      </p:grpSp>
      <p:sp>
        <p:nvSpPr>
          <p:cNvPr id="699" name="Google Shape;699;p47"/>
          <p:cNvSpPr txBox="1"/>
          <p:nvPr/>
        </p:nvSpPr>
        <p:spPr>
          <a:xfrm>
            <a:off x="778945" y="2190280"/>
            <a:ext cx="4230600" cy="441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 sz="3000">
                <a:solidFill>
                  <a:srgbClr val="D9D9D9"/>
                </a:solidFill>
                <a:latin typeface="Passion One"/>
                <a:ea typeface="Passion One"/>
                <a:cs typeface="Passion One"/>
                <a:sym typeface="Passion One"/>
              </a:rPr>
              <a:t>HOW TESTIM IS</a:t>
            </a:r>
            <a:endParaRPr sz="3000">
              <a:solidFill>
                <a:srgbClr val="D9D9D9"/>
              </a:solidFill>
              <a:latin typeface="Passion One"/>
              <a:ea typeface="Passion One"/>
              <a:cs typeface="Passion One"/>
              <a:sym typeface="Passion One"/>
            </a:endParaRPr>
          </a:p>
        </p:txBody>
      </p:sp>
      <p:sp>
        <p:nvSpPr>
          <p:cNvPr id="700" name="Google Shape;700;p47"/>
          <p:cNvSpPr txBox="1"/>
          <p:nvPr/>
        </p:nvSpPr>
        <p:spPr>
          <a:xfrm>
            <a:off x="800649" y="2174404"/>
            <a:ext cx="3166500" cy="441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46484B"/>
              </a:buClr>
              <a:buFont typeface="Arial"/>
              <a:buNone/>
            </a:pPr>
            <a:r>
              <a:rPr lang="en" sz="3000">
                <a:solidFill>
                  <a:srgbClr val="46484B"/>
                </a:solidFill>
                <a:latin typeface="Passion One"/>
                <a:ea typeface="Passion One"/>
                <a:cs typeface="Passion One"/>
                <a:sym typeface="Passion One"/>
              </a:rPr>
              <a:t>HOW TESTIM IS </a:t>
            </a:r>
            <a:endParaRPr sz="3000">
              <a:solidFill>
                <a:srgbClr val="46484B"/>
              </a:solidFill>
              <a:latin typeface="Passion One"/>
              <a:ea typeface="Passion One"/>
              <a:cs typeface="Passion One"/>
              <a:sym typeface="Passion One"/>
            </a:endParaRPr>
          </a:p>
        </p:txBody>
      </p:sp>
      <p:sp>
        <p:nvSpPr>
          <p:cNvPr id="701" name="Google Shape;701;p47"/>
          <p:cNvSpPr/>
          <p:nvPr/>
        </p:nvSpPr>
        <p:spPr>
          <a:xfrm>
            <a:off x="633750" y="2185263"/>
            <a:ext cx="95400" cy="768000"/>
          </a:xfrm>
          <a:prstGeom prst="rect">
            <a:avLst/>
          </a:prstGeom>
          <a:solidFill>
            <a:srgbClr val="5DC0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7"/>
          <p:cNvSpPr txBox="1"/>
          <p:nvPr/>
        </p:nvSpPr>
        <p:spPr>
          <a:xfrm>
            <a:off x="778945" y="2527482"/>
            <a:ext cx="4230600" cy="441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 sz="3000">
                <a:solidFill>
                  <a:srgbClr val="D9D9D9"/>
                </a:solidFill>
                <a:latin typeface="Passion One"/>
                <a:ea typeface="Passion One"/>
                <a:cs typeface="Passion One"/>
                <a:sym typeface="Passion One"/>
              </a:rPr>
              <a:t>PAVING THE FUTURE</a:t>
            </a:r>
            <a:endParaRPr sz="3000">
              <a:solidFill>
                <a:srgbClr val="D9D9D9"/>
              </a:solidFill>
              <a:latin typeface="Passion One"/>
              <a:ea typeface="Passion One"/>
              <a:cs typeface="Passion One"/>
              <a:sym typeface="Passion One"/>
            </a:endParaRPr>
          </a:p>
        </p:txBody>
      </p:sp>
      <p:sp>
        <p:nvSpPr>
          <p:cNvPr id="703" name="Google Shape;703;p47"/>
          <p:cNvSpPr txBox="1"/>
          <p:nvPr/>
        </p:nvSpPr>
        <p:spPr>
          <a:xfrm>
            <a:off x="800649" y="2511610"/>
            <a:ext cx="3398100" cy="441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46484B"/>
              </a:buClr>
              <a:buFont typeface="Arial"/>
              <a:buNone/>
            </a:pPr>
            <a:r>
              <a:rPr lang="en" sz="3000">
                <a:solidFill>
                  <a:srgbClr val="46484B"/>
                </a:solidFill>
                <a:latin typeface="Passion One"/>
                <a:ea typeface="Passion One"/>
                <a:cs typeface="Passion One"/>
                <a:sym typeface="Passion One"/>
              </a:rPr>
              <a:t>PAVING THE FUTURE</a:t>
            </a:r>
            <a:endParaRPr sz="3000">
              <a:solidFill>
                <a:srgbClr val="46484B"/>
              </a:solidFill>
              <a:latin typeface="Passion One"/>
              <a:ea typeface="Passion One"/>
              <a:cs typeface="Passion One"/>
              <a:sym typeface="Passion On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21"/>
          <p:cNvSpPr txBox="1"/>
          <p:nvPr>
            <p:ph type="title"/>
          </p:nvPr>
        </p:nvSpPr>
        <p:spPr>
          <a:xfrm>
            <a:off x="761337" y="498800"/>
            <a:ext cx="2128200" cy="441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Font typeface="Arial"/>
              <a:buNone/>
            </a:pPr>
            <a:r>
              <a:rPr lang="en" sz="3500">
                <a:solidFill>
                  <a:srgbClr val="D9D9D9"/>
                </a:solidFill>
                <a:latin typeface="Passion One"/>
                <a:ea typeface="Passion One"/>
                <a:cs typeface="Passion One"/>
                <a:sym typeface="Passion One"/>
              </a:rPr>
              <a:t>AGENDA</a:t>
            </a:r>
            <a:endParaRPr i="0" sz="3500" u="none" cap="none" strike="noStrike">
              <a:solidFill>
                <a:srgbClr val="D9D9D9"/>
              </a:solidFill>
              <a:latin typeface="Passion One"/>
              <a:ea typeface="Passion One"/>
              <a:cs typeface="Passion One"/>
              <a:sym typeface="Passion One"/>
            </a:endParaRPr>
          </a:p>
        </p:txBody>
      </p:sp>
      <p:sp>
        <p:nvSpPr>
          <p:cNvPr id="87" name="Google Shape;87;p21"/>
          <p:cNvSpPr txBox="1"/>
          <p:nvPr>
            <p:ph idx="2" type="title"/>
          </p:nvPr>
        </p:nvSpPr>
        <p:spPr>
          <a:xfrm>
            <a:off x="783036" y="487960"/>
            <a:ext cx="2128200" cy="441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Font typeface="Arial"/>
              <a:buNone/>
            </a:pPr>
            <a:r>
              <a:rPr lang="en" sz="3500">
                <a:solidFill>
                  <a:srgbClr val="46484B"/>
                </a:solidFill>
                <a:latin typeface="Passion One"/>
                <a:ea typeface="Passion One"/>
                <a:cs typeface="Passion One"/>
                <a:sym typeface="Passion One"/>
              </a:rPr>
              <a:t>AGENDA</a:t>
            </a:r>
            <a:endParaRPr i="0" sz="3500" u="none" cap="none" strike="noStrike">
              <a:solidFill>
                <a:srgbClr val="46484B"/>
              </a:solidFill>
              <a:latin typeface="Passion One"/>
              <a:ea typeface="Passion One"/>
              <a:cs typeface="Passion One"/>
              <a:sym typeface="Passion One"/>
            </a:endParaRPr>
          </a:p>
        </p:txBody>
      </p:sp>
      <p:sp>
        <p:nvSpPr>
          <p:cNvPr id="88" name="Google Shape;88;p21"/>
          <p:cNvSpPr/>
          <p:nvPr/>
        </p:nvSpPr>
        <p:spPr>
          <a:xfrm>
            <a:off x="0" y="1740168"/>
            <a:ext cx="9144000" cy="3401400"/>
          </a:xfrm>
          <a:prstGeom prst="rect">
            <a:avLst/>
          </a:prstGeom>
          <a:solidFill>
            <a:srgbClr val="5DC0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1"/>
          <p:cNvSpPr/>
          <p:nvPr/>
        </p:nvSpPr>
        <p:spPr>
          <a:xfrm rot="10800000">
            <a:off x="478547" y="1731052"/>
            <a:ext cx="280800" cy="167700"/>
          </a:xfrm>
          <a:prstGeom prst="triangle">
            <a:avLst>
              <a:gd fmla="val 49091"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1"/>
          <p:cNvSpPr/>
          <p:nvPr/>
        </p:nvSpPr>
        <p:spPr>
          <a:xfrm>
            <a:off x="759350" y="3504271"/>
            <a:ext cx="3454500" cy="321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a:solidFill>
                  <a:srgbClr val="FFFFFF"/>
                </a:solidFill>
                <a:latin typeface="Montserrat SemiBold"/>
                <a:ea typeface="Montserrat SemiBold"/>
                <a:cs typeface="Montserrat SemiBold"/>
                <a:sym typeface="Montserrat SemiBold"/>
              </a:rPr>
              <a:t>LEARN THE BASICS OF AI</a:t>
            </a:r>
            <a:endParaRPr>
              <a:solidFill>
                <a:srgbClr val="FFFFFF"/>
              </a:solidFill>
              <a:latin typeface="Montserrat SemiBold"/>
              <a:ea typeface="Montserrat SemiBold"/>
              <a:cs typeface="Montserrat SemiBold"/>
              <a:sym typeface="Montserrat SemiBold"/>
            </a:endParaRPr>
          </a:p>
        </p:txBody>
      </p:sp>
      <p:sp>
        <p:nvSpPr>
          <p:cNvPr id="91" name="Google Shape;91;p21"/>
          <p:cNvSpPr/>
          <p:nvPr/>
        </p:nvSpPr>
        <p:spPr>
          <a:xfrm>
            <a:off x="759350" y="2789700"/>
            <a:ext cx="2931300" cy="497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a:solidFill>
                  <a:srgbClr val="FFFFFF"/>
                </a:solidFill>
                <a:latin typeface="Montserrat SemiBold"/>
                <a:ea typeface="Montserrat SemiBold"/>
                <a:cs typeface="Montserrat SemiBold"/>
                <a:sym typeface="Montserrat SemiBold"/>
              </a:rPr>
              <a:t>CURRENT CHALLENGES</a:t>
            </a:r>
            <a:endParaRPr>
              <a:solidFill>
                <a:srgbClr val="FFFFFF"/>
              </a:solidFill>
              <a:latin typeface="Montserrat SemiBold"/>
              <a:ea typeface="Montserrat SemiBold"/>
              <a:cs typeface="Montserrat SemiBold"/>
              <a:sym typeface="Montserrat SemiBold"/>
            </a:endParaRPr>
          </a:p>
        </p:txBody>
      </p:sp>
      <p:sp>
        <p:nvSpPr>
          <p:cNvPr id="92" name="Google Shape;92;p21"/>
          <p:cNvSpPr/>
          <p:nvPr/>
        </p:nvSpPr>
        <p:spPr>
          <a:xfrm>
            <a:off x="588300" y="3430130"/>
            <a:ext cx="51900" cy="414000"/>
          </a:xfrm>
          <a:prstGeom prst="rect">
            <a:avLst/>
          </a:prstGeom>
          <a:solidFill>
            <a:srgbClr val="FFFFFF">
              <a:alpha val="3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1"/>
          <p:cNvSpPr/>
          <p:nvPr/>
        </p:nvSpPr>
        <p:spPr>
          <a:xfrm>
            <a:off x="588300" y="2732826"/>
            <a:ext cx="51900" cy="414000"/>
          </a:xfrm>
          <a:prstGeom prst="rect">
            <a:avLst/>
          </a:prstGeom>
          <a:solidFill>
            <a:srgbClr val="FFFFFF">
              <a:alpha val="3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1"/>
          <p:cNvSpPr/>
          <p:nvPr/>
        </p:nvSpPr>
        <p:spPr>
          <a:xfrm>
            <a:off x="4684150" y="2733743"/>
            <a:ext cx="3116400" cy="497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a:solidFill>
                  <a:srgbClr val="FFFFFF"/>
                </a:solidFill>
                <a:latin typeface="Montserrat SemiBold"/>
                <a:ea typeface="Montserrat SemiBold"/>
                <a:cs typeface="Montserrat SemiBold"/>
                <a:sym typeface="Montserrat SemiBold"/>
              </a:rPr>
              <a:t>HOW AI CAN SOLVE THESE CHALLENGES</a:t>
            </a:r>
            <a:endParaRPr>
              <a:solidFill>
                <a:srgbClr val="FFFFFF"/>
              </a:solidFill>
              <a:latin typeface="Montserrat SemiBold"/>
              <a:ea typeface="Montserrat SemiBold"/>
              <a:cs typeface="Montserrat SemiBold"/>
              <a:sym typeface="Montserrat SemiBold"/>
            </a:endParaRPr>
          </a:p>
        </p:txBody>
      </p:sp>
      <p:sp>
        <p:nvSpPr>
          <p:cNvPr id="95" name="Google Shape;95;p21"/>
          <p:cNvSpPr/>
          <p:nvPr/>
        </p:nvSpPr>
        <p:spPr>
          <a:xfrm>
            <a:off x="4684150" y="3499641"/>
            <a:ext cx="2730000" cy="321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a:solidFill>
                  <a:srgbClr val="FFFFFF"/>
                </a:solidFill>
                <a:latin typeface="Montserrat SemiBold"/>
                <a:ea typeface="Montserrat SemiBold"/>
                <a:cs typeface="Montserrat SemiBold"/>
                <a:sym typeface="Montserrat SemiBold"/>
              </a:rPr>
              <a:t>FUTURE OF AI</a:t>
            </a:r>
            <a:endParaRPr>
              <a:solidFill>
                <a:srgbClr val="FFFFFF"/>
              </a:solidFill>
              <a:latin typeface="Montserrat SemiBold"/>
              <a:ea typeface="Montserrat SemiBold"/>
              <a:cs typeface="Montserrat SemiBold"/>
              <a:sym typeface="Montserrat SemiBold"/>
            </a:endParaRPr>
          </a:p>
        </p:txBody>
      </p:sp>
      <p:sp>
        <p:nvSpPr>
          <p:cNvPr id="96" name="Google Shape;96;p21"/>
          <p:cNvSpPr/>
          <p:nvPr/>
        </p:nvSpPr>
        <p:spPr>
          <a:xfrm>
            <a:off x="4561475" y="3430130"/>
            <a:ext cx="51900" cy="414000"/>
          </a:xfrm>
          <a:prstGeom prst="rect">
            <a:avLst/>
          </a:prstGeom>
          <a:solidFill>
            <a:srgbClr val="FFFFFF">
              <a:alpha val="3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1"/>
          <p:cNvSpPr/>
          <p:nvPr/>
        </p:nvSpPr>
        <p:spPr>
          <a:xfrm>
            <a:off x="4561475" y="2732826"/>
            <a:ext cx="51900" cy="414000"/>
          </a:xfrm>
          <a:prstGeom prst="rect">
            <a:avLst/>
          </a:prstGeom>
          <a:solidFill>
            <a:srgbClr val="FFFFFF">
              <a:alpha val="3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1"/>
          <p:cNvSpPr/>
          <p:nvPr/>
        </p:nvSpPr>
        <p:spPr>
          <a:xfrm>
            <a:off x="566557" y="607025"/>
            <a:ext cx="95400" cy="441900"/>
          </a:xfrm>
          <a:prstGeom prst="rect">
            <a:avLst/>
          </a:prstGeom>
          <a:solidFill>
            <a:srgbClr val="FFE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pic>
        <p:nvPicPr>
          <p:cNvPr id="708" name="Google Shape;708;p48"/>
          <p:cNvPicPr preferRelativeResize="0"/>
          <p:nvPr/>
        </p:nvPicPr>
        <p:blipFill rotWithShape="1">
          <a:blip r:embed="rId3">
            <a:alphaModFix/>
          </a:blip>
          <a:srcRect b="0" l="0" r="13119" t="0"/>
          <a:stretch/>
        </p:blipFill>
        <p:spPr>
          <a:xfrm>
            <a:off x="0" y="1749725"/>
            <a:ext cx="9144000" cy="3398525"/>
          </a:xfrm>
          <a:prstGeom prst="rect">
            <a:avLst/>
          </a:prstGeom>
          <a:noFill/>
          <a:ln>
            <a:noFill/>
          </a:ln>
        </p:spPr>
      </p:pic>
      <p:sp>
        <p:nvSpPr>
          <p:cNvPr id="709" name="Google Shape;709;p48"/>
          <p:cNvSpPr/>
          <p:nvPr/>
        </p:nvSpPr>
        <p:spPr>
          <a:xfrm>
            <a:off x="1023700" y="2028825"/>
            <a:ext cx="3438600" cy="274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8"/>
          <p:cNvSpPr txBox="1"/>
          <p:nvPr/>
        </p:nvSpPr>
        <p:spPr>
          <a:xfrm>
            <a:off x="1123938" y="2214950"/>
            <a:ext cx="13338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DC0FA"/>
                </a:solidFill>
                <a:latin typeface="Montserrat ExtraBold"/>
                <a:ea typeface="Montserrat ExtraBold"/>
                <a:cs typeface="Montserrat ExtraBold"/>
                <a:sym typeface="Montserrat ExtraBold"/>
              </a:rPr>
              <a:t>QUALITY </a:t>
            </a:r>
            <a:endParaRPr>
              <a:solidFill>
                <a:srgbClr val="5DC0FA"/>
              </a:solidFill>
              <a:latin typeface="Montserrat ExtraBold"/>
              <a:ea typeface="Montserrat ExtraBold"/>
              <a:cs typeface="Montserrat ExtraBold"/>
              <a:sym typeface="Montserrat ExtraBold"/>
            </a:endParaRPr>
          </a:p>
        </p:txBody>
      </p:sp>
      <p:sp>
        <p:nvSpPr>
          <p:cNvPr id="711" name="Google Shape;711;p48"/>
          <p:cNvSpPr/>
          <p:nvPr/>
        </p:nvSpPr>
        <p:spPr>
          <a:xfrm>
            <a:off x="4681700" y="2028825"/>
            <a:ext cx="3438600" cy="274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8"/>
          <p:cNvSpPr txBox="1"/>
          <p:nvPr/>
        </p:nvSpPr>
        <p:spPr>
          <a:xfrm>
            <a:off x="4796688" y="2214950"/>
            <a:ext cx="13338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DC0FA"/>
                </a:solidFill>
                <a:latin typeface="Montserrat ExtraBold"/>
                <a:ea typeface="Montserrat ExtraBold"/>
                <a:cs typeface="Montserrat ExtraBold"/>
                <a:sym typeface="Montserrat ExtraBold"/>
              </a:rPr>
              <a:t>VELOCITY</a:t>
            </a:r>
            <a:endParaRPr>
              <a:solidFill>
                <a:srgbClr val="5DC0FA"/>
              </a:solidFill>
              <a:latin typeface="Montserrat ExtraBold"/>
              <a:ea typeface="Montserrat ExtraBold"/>
              <a:cs typeface="Montserrat ExtraBold"/>
              <a:sym typeface="Montserrat ExtraBold"/>
            </a:endParaRPr>
          </a:p>
        </p:txBody>
      </p:sp>
      <p:sp>
        <p:nvSpPr>
          <p:cNvPr id="713" name="Google Shape;713;p48"/>
          <p:cNvSpPr txBox="1"/>
          <p:nvPr/>
        </p:nvSpPr>
        <p:spPr>
          <a:xfrm>
            <a:off x="5025299" y="2590800"/>
            <a:ext cx="2851800" cy="16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solidFill>
                <a:srgbClr val="46484B"/>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100">
              <a:solidFill>
                <a:srgbClr val="46484B"/>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lang="en" sz="1100">
                <a:solidFill>
                  <a:srgbClr val="46484B"/>
                </a:solidFill>
                <a:latin typeface="Montserrat Medium"/>
                <a:ea typeface="Montserrat Medium"/>
                <a:cs typeface="Montserrat Medium"/>
                <a:sym typeface="Montserrat Medium"/>
              </a:rPr>
              <a:t>Create much more scenarios in a shorter period of time</a:t>
            </a:r>
            <a:endParaRPr sz="1100">
              <a:solidFill>
                <a:srgbClr val="46484B"/>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100">
              <a:solidFill>
                <a:srgbClr val="46484B"/>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lang="en" sz="1100">
                <a:solidFill>
                  <a:srgbClr val="46484B"/>
                </a:solidFill>
                <a:latin typeface="Montserrat Medium"/>
                <a:ea typeface="Montserrat Medium"/>
                <a:cs typeface="Montserrat Medium"/>
                <a:sym typeface="Montserrat Medium"/>
              </a:rPr>
              <a:t>Deploy resources much more effectively create the tests proactively </a:t>
            </a:r>
            <a:endParaRPr sz="1100">
              <a:solidFill>
                <a:srgbClr val="46484B"/>
              </a:solidFill>
              <a:latin typeface="Montserrat Medium"/>
              <a:ea typeface="Montserrat Medium"/>
              <a:cs typeface="Montserrat Medium"/>
              <a:sym typeface="Montserrat Medium"/>
            </a:endParaRPr>
          </a:p>
          <a:p>
            <a:pPr indent="0" lvl="0" marL="0" marR="0" rtl="0" algn="l">
              <a:lnSpc>
                <a:spcPct val="100000"/>
              </a:lnSpc>
              <a:spcBef>
                <a:spcPts val="0"/>
              </a:spcBef>
              <a:spcAft>
                <a:spcPts val="0"/>
              </a:spcAft>
              <a:buClr>
                <a:srgbClr val="000000"/>
              </a:buClr>
              <a:buSzPts val="1100"/>
              <a:buFont typeface="Arial"/>
              <a:buNone/>
            </a:pPr>
            <a:r>
              <a:t/>
            </a:r>
            <a:endParaRPr sz="1100">
              <a:solidFill>
                <a:srgbClr val="46484B"/>
              </a:solidFill>
              <a:latin typeface="Montserrat Medium"/>
              <a:ea typeface="Montserrat Medium"/>
              <a:cs typeface="Montserrat Medium"/>
              <a:sym typeface="Montserrat Medium"/>
            </a:endParaRPr>
          </a:p>
          <a:p>
            <a:pPr indent="0" lvl="0" marL="0" marR="0" rtl="0" algn="l">
              <a:lnSpc>
                <a:spcPct val="100000"/>
              </a:lnSpc>
              <a:spcBef>
                <a:spcPts val="0"/>
              </a:spcBef>
              <a:spcAft>
                <a:spcPts val="0"/>
              </a:spcAft>
              <a:buClr>
                <a:srgbClr val="000000"/>
              </a:buClr>
              <a:buSzPts val="1100"/>
              <a:buFont typeface="Arial"/>
              <a:buNone/>
            </a:pPr>
            <a:r>
              <a:rPr lang="en" sz="1100">
                <a:solidFill>
                  <a:srgbClr val="46484B"/>
                </a:solidFill>
                <a:latin typeface="Montserrat Medium"/>
                <a:ea typeface="Montserrat Medium"/>
                <a:cs typeface="Montserrat Medium"/>
                <a:sym typeface="Montserrat Medium"/>
              </a:rPr>
              <a:t>Dev/QA friction is minimized root cause analysis </a:t>
            </a:r>
            <a:endParaRPr sz="1100">
              <a:solidFill>
                <a:srgbClr val="46484B"/>
              </a:solidFill>
              <a:latin typeface="Montserrat Medium"/>
              <a:ea typeface="Montserrat Medium"/>
              <a:cs typeface="Montserrat Medium"/>
              <a:sym typeface="Montserrat Medium"/>
            </a:endParaRPr>
          </a:p>
          <a:p>
            <a:pPr indent="0" lvl="0" marL="0" marR="0" rtl="0" algn="l">
              <a:lnSpc>
                <a:spcPct val="100000"/>
              </a:lnSpc>
              <a:spcBef>
                <a:spcPts val="0"/>
              </a:spcBef>
              <a:spcAft>
                <a:spcPts val="0"/>
              </a:spcAft>
              <a:buClr>
                <a:srgbClr val="000000"/>
              </a:buClr>
              <a:buSzPts val="1100"/>
              <a:buFont typeface="Arial"/>
              <a:buNone/>
            </a:pPr>
            <a:r>
              <a:t/>
            </a:r>
            <a:endParaRPr sz="1100">
              <a:solidFill>
                <a:srgbClr val="46484B"/>
              </a:solidFill>
              <a:latin typeface="Montserrat Medium"/>
              <a:ea typeface="Montserrat Medium"/>
              <a:cs typeface="Montserrat Medium"/>
              <a:sym typeface="Montserrat Medium"/>
            </a:endParaRPr>
          </a:p>
          <a:p>
            <a:pPr indent="0" lvl="0" marL="0" marR="0" rtl="0" algn="l">
              <a:lnSpc>
                <a:spcPct val="100000"/>
              </a:lnSpc>
              <a:spcBef>
                <a:spcPts val="0"/>
              </a:spcBef>
              <a:spcAft>
                <a:spcPts val="0"/>
              </a:spcAft>
              <a:buClr>
                <a:srgbClr val="000000"/>
              </a:buClr>
              <a:buSzPts val="1100"/>
              <a:buFont typeface="Arial"/>
              <a:buNone/>
            </a:pPr>
            <a:r>
              <a:t/>
            </a:r>
            <a:endParaRPr sz="1100">
              <a:solidFill>
                <a:srgbClr val="46484B"/>
              </a:solidFill>
              <a:latin typeface="Montserrat Medium"/>
              <a:ea typeface="Montserrat Medium"/>
              <a:cs typeface="Montserrat Medium"/>
              <a:sym typeface="Montserrat Medium"/>
            </a:endParaRPr>
          </a:p>
        </p:txBody>
      </p:sp>
      <p:sp>
        <p:nvSpPr>
          <p:cNvPr id="714" name="Google Shape;714;p48"/>
          <p:cNvSpPr txBox="1"/>
          <p:nvPr/>
        </p:nvSpPr>
        <p:spPr>
          <a:xfrm>
            <a:off x="1343013" y="2565314"/>
            <a:ext cx="3000000" cy="152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46484B"/>
                </a:solidFill>
                <a:latin typeface="Montserrat Medium"/>
                <a:ea typeface="Montserrat Medium"/>
                <a:cs typeface="Montserrat Medium"/>
                <a:sym typeface="Montserrat Medium"/>
              </a:rPr>
              <a:t>Easier for QA to maximize user coverage </a:t>
            </a:r>
            <a:endParaRPr sz="1100">
              <a:solidFill>
                <a:srgbClr val="46484B"/>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100">
              <a:solidFill>
                <a:srgbClr val="46484B"/>
              </a:solidFill>
              <a:latin typeface="Montserrat Medium"/>
              <a:ea typeface="Montserrat Medium"/>
              <a:cs typeface="Montserrat Medium"/>
              <a:sym typeface="Montserrat Medium"/>
            </a:endParaRPr>
          </a:p>
          <a:p>
            <a:pPr indent="0" lvl="0" marL="0" rtl="0" algn="l">
              <a:spcBef>
                <a:spcPts val="0"/>
              </a:spcBef>
              <a:spcAft>
                <a:spcPts val="0"/>
              </a:spcAft>
              <a:buNone/>
            </a:pPr>
            <a:r>
              <a:rPr lang="en" sz="1100">
                <a:solidFill>
                  <a:srgbClr val="46484B"/>
                </a:solidFill>
                <a:latin typeface="Montserrat Medium"/>
                <a:ea typeface="Montserrat Medium"/>
                <a:cs typeface="Montserrat Medium"/>
                <a:sym typeface="Montserrat Medium"/>
              </a:rPr>
              <a:t>Take a risk based approach with true data driven decisions</a:t>
            </a:r>
            <a:endParaRPr sz="1100">
              <a:solidFill>
                <a:srgbClr val="46484B"/>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100">
              <a:solidFill>
                <a:srgbClr val="46484B"/>
              </a:solidFill>
              <a:latin typeface="Montserrat Medium"/>
              <a:ea typeface="Montserrat Medium"/>
              <a:cs typeface="Montserrat Medium"/>
              <a:sym typeface="Montserrat Medium"/>
            </a:endParaRPr>
          </a:p>
          <a:p>
            <a:pPr indent="0" lvl="0" marL="0" rtl="0" algn="l">
              <a:spcBef>
                <a:spcPts val="0"/>
              </a:spcBef>
              <a:spcAft>
                <a:spcPts val="0"/>
              </a:spcAft>
              <a:buNone/>
            </a:pPr>
            <a:r>
              <a:rPr lang="en" sz="1100">
                <a:solidFill>
                  <a:srgbClr val="46484B"/>
                </a:solidFill>
                <a:latin typeface="Montserrat Medium"/>
                <a:ea typeface="Montserrat Medium"/>
                <a:cs typeface="Montserrat Medium"/>
                <a:sym typeface="Montserrat Medium"/>
              </a:rPr>
              <a:t>Prevent bugs as opposed to fixing them </a:t>
            </a:r>
            <a:endParaRPr sz="1100">
              <a:solidFill>
                <a:srgbClr val="46484B"/>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100">
              <a:solidFill>
                <a:srgbClr val="46484B"/>
              </a:solidFill>
              <a:latin typeface="Montserrat Medium"/>
              <a:ea typeface="Montserrat Medium"/>
              <a:cs typeface="Montserrat Medium"/>
              <a:sym typeface="Montserrat Medium"/>
            </a:endParaRPr>
          </a:p>
        </p:txBody>
      </p:sp>
      <p:sp>
        <p:nvSpPr>
          <p:cNvPr id="715" name="Google Shape;715;p48"/>
          <p:cNvSpPr txBox="1"/>
          <p:nvPr>
            <p:ph type="title"/>
          </p:nvPr>
        </p:nvSpPr>
        <p:spPr>
          <a:xfrm>
            <a:off x="763851" y="716900"/>
            <a:ext cx="5217900" cy="441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Font typeface="Arial"/>
              <a:buNone/>
            </a:pPr>
            <a:r>
              <a:rPr lang="en" sz="3000">
                <a:solidFill>
                  <a:srgbClr val="D8DAE5"/>
                </a:solidFill>
                <a:latin typeface="Passion One"/>
                <a:ea typeface="Passion One"/>
                <a:cs typeface="Passion One"/>
                <a:sym typeface="Passion One"/>
              </a:rPr>
              <a:t>THE QUALITY/VELOCITY DILEMMA</a:t>
            </a:r>
            <a:endParaRPr sz="3000">
              <a:solidFill>
                <a:srgbClr val="D8DAE5"/>
              </a:solidFill>
              <a:latin typeface="Passion One"/>
              <a:ea typeface="Passion One"/>
              <a:cs typeface="Passion One"/>
              <a:sym typeface="Passion One"/>
            </a:endParaRPr>
          </a:p>
        </p:txBody>
      </p:sp>
      <p:sp>
        <p:nvSpPr>
          <p:cNvPr id="716" name="Google Shape;716;p48"/>
          <p:cNvSpPr txBox="1"/>
          <p:nvPr>
            <p:ph idx="2" type="title"/>
          </p:nvPr>
        </p:nvSpPr>
        <p:spPr>
          <a:xfrm>
            <a:off x="761325" y="390825"/>
            <a:ext cx="5706000" cy="441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Font typeface="Arial"/>
              <a:buNone/>
            </a:pPr>
            <a:r>
              <a:rPr lang="en" sz="3000">
                <a:solidFill>
                  <a:srgbClr val="D8DAE5"/>
                </a:solidFill>
                <a:latin typeface="Passion One"/>
                <a:ea typeface="Passion One"/>
                <a:cs typeface="Passion One"/>
                <a:sym typeface="Passion One"/>
              </a:rPr>
              <a:t>AUTONOMOUS TESTING ELIMINATES</a:t>
            </a:r>
            <a:endParaRPr sz="3000">
              <a:solidFill>
                <a:srgbClr val="D8DAE5"/>
              </a:solidFill>
              <a:latin typeface="Passion One"/>
              <a:ea typeface="Passion One"/>
              <a:cs typeface="Passion One"/>
              <a:sym typeface="Passion One"/>
            </a:endParaRPr>
          </a:p>
        </p:txBody>
      </p:sp>
      <p:sp>
        <p:nvSpPr>
          <p:cNvPr id="717" name="Google Shape;717;p48"/>
          <p:cNvSpPr txBox="1"/>
          <p:nvPr>
            <p:ph idx="3" type="title"/>
          </p:nvPr>
        </p:nvSpPr>
        <p:spPr>
          <a:xfrm>
            <a:off x="783025" y="379975"/>
            <a:ext cx="5684400" cy="441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accent1"/>
              </a:buClr>
              <a:buFont typeface="Arial"/>
              <a:buNone/>
            </a:pPr>
            <a:r>
              <a:rPr lang="en" sz="3000">
                <a:solidFill>
                  <a:schemeClr val="accent1"/>
                </a:solidFill>
                <a:latin typeface="Passion One"/>
                <a:ea typeface="Passion One"/>
                <a:cs typeface="Passion One"/>
                <a:sym typeface="Passion One"/>
              </a:rPr>
              <a:t>AUTONOMOUS TESTING ELIMINATES  </a:t>
            </a:r>
            <a:endParaRPr i="0" sz="3000" u="none" cap="none" strike="noStrike">
              <a:solidFill>
                <a:srgbClr val="46484B"/>
              </a:solidFill>
              <a:latin typeface="Passion One"/>
              <a:ea typeface="Passion One"/>
              <a:cs typeface="Passion One"/>
              <a:sym typeface="Passion One"/>
            </a:endParaRPr>
          </a:p>
        </p:txBody>
      </p:sp>
      <p:sp>
        <p:nvSpPr>
          <p:cNvPr id="718" name="Google Shape;718;p48"/>
          <p:cNvSpPr txBox="1"/>
          <p:nvPr>
            <p:ph idx="4" type="title"/>
          </p:nvPr>
        </p:nvSpPr>
        <p:spPr>
          <a:xfrm>
            <a:off x="783025" y="703150"/>
            <a:ext cx="5370000" cy="441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accent1"/>
              </a:buClr>
              <a:buFont typeface="Arial"/>
              <a:buNone/>
            </a:pPr>
            <a:r>
              <a:rPr lang="en" sz="3000">
                <a:solidFill>
                  <a:schemeClr val="accent1"/>
                </a:solidFill>
                <a:latin typeface="Passion One"/>
                <a:ea typeface="Passion One"/>
                <a:cs typeface="Passion One"/>
                <a:sym typeface="Passion One"/>
              </a:rPr>
              <a:t>THE QUALITY/VELOCITY DILEMMA</a:t>
            </a:r>
            <a:endParaRPr i="0" sz="3000" u="none" cap="none" strike="noStrike">
              <a:solidFill>
                <a:srgbClr val="46484B"/>
              </a:solidFill>
              <a:latin typeface="Passion One"/>
              <a:ea typeface="Passion One"/>
              <a:cs typeface="Passion One"/>
              <a:sym typeface="Passion One"/>
            </a:endParaRPr>
          </a:p>
        </p:txBody>
      </p:sp>
      <p:sp>
        <p:nvSpPr>
          <p:cNvPr id="719" name="Google Shape;719;p48"/>
          <p:cNvSpPr/>
          <p:nvPr/>
        </p:nvSpPr>
        <p:spPr>
          <a:xfrm>
            <a:off x="569743" y="502361"/>
            <a:ext cx="95400" cy="660600"/>
          </a:xfrm>
          <a:prstGeom prst="rect">
            <a:avLst/>
          </a:prstGeom>
          <a:solidFill>
            <a:srgbClr val="FFE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8"/>
          <p:cNvSpPr/>
          <p:nvPr/>
        </p:nvSpPr>
        <p:spPr>
          <a:xfrm>
            <a:off x="1243488" y="2778016"/>
            <a:ext cx="95400" cy="99000"/>
          </a:xfrm>
          <a:prstGeom prst="rect">
            <a:avLst/>
          </a:prstGeom>
          <a:solidFill>
            <a:srgbClr val="FFE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8"/>
          <p:cNvSpPr/>
          <p:nvPr/>
        </p:nvSpPr>
        <p:spPr>
          <a:xfrm>
            <a:off x="1243488" y="3111416"/>
            <a:ext cx="95400" cy="99000"/>
          </a:xfrm>
          <a:prstGeom prst="rect">
            <a:avLst/>
          </a:prstGeom>
          <a:solidFill>
            <a:srgbClr val="FFE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8"/>
          <p:cNvSpPr/>
          <p:nvPr/>
        </p:nvSpPr>
        <p:spPr>
          <a:xfrm>
            <a:off x="1243488" y="3619579"/>
            <a:ext cx="95400" cy="99000"/>
          </a:xfrm>
          <a:prstGeom prst="rect">
            <a:avLst/>
          </a:prstGeom>
          <a:solidFill>
            <a:srgbClr val="FFE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8"/>
          <p:cNvSpPr/>
          <p:nvPr/>
        </p:nvSpPr>
        <p:spPr>
          <a:xfrm>
            <a:off x="4896313" y="2778033"/>
            <a:ext cx="95400" cy="99000"/>
          </a:xfrm>
          <a:prstGeom prst="rect">
            <a:avLst/>
          </a:prstGeom>
          <a:solidFill>
            <a:srgbClr val="FFE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8"/>
          <p:cNvSpPr/>
          <p:nvPr/>
        </p:nvSpPr>
        <p:spPr>
          <a:xfrm>
            <a:off x="4896313" y="3277979"/>
            <a:ext cx="95400" cy="99000"/>
          </a:xfrm>
          <a:prstGeom prst="rect">
            <a:avLst/>
          </a:prstGeom>
          <a:solidFill>
            <a:srgbClr val="FFE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8"/>
          <p:cNvSpPr/>
          <p:nvPr/>
        </p:nvSpPr>
        <p:spPr>
          <a:xfrm>
            <a:off x="4896313" y="3792341"/>
            <a:ext cx="95400" cy="99000"/>
          </a:xfrm>
          <a:prstGeom prst="rect">
            <a:avLst/>
          </a:prstGeom>
          <a:solidFill>
            <a:srgbClr val="FFE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6" name="Google Shape;726;p48"/>
          <p:cNvGrpSpPr/>
          <p:nvPr/>
        </p:nvGrpSpPr>
        <p:grpSpPr>
          <a:xfrm>
            <a:off x="7965794" y="4767155"/>
            <a:ext cx="1186346" cy="414300"/>
            <a:chOff x="7891653" y="4711550"/>
            <a:chExt cx="1186346" cy="414300"/>
          </a:xfrm>
        </p:grpSpPr>
        <p:pic>
          <p:nvPicPr>
            <p:cNvPr id="727" name="Google Shape;727;p48"/>
            <p:cNvPicPr preferRelativeResize="0"/>
            <p:nvPr/>
          </p:nvPicPr>
          <p:blipFill>
            <a:blip r:embed="rId4">
              <a:alphaModFix/>
            </a:blip>
            <a:stretch>
              <a:fillRect/>
            </a:stretch>
          </p:blipFill>
          <p:spPr>
            <a:xfrm>
              <a:off x="7891653" y="4749699"/>
              <a:ext cx="197675" cy="197675"/>
            </a:xfrm>
            <a:prstGeom prst="rect">
              <a:avLst/>
            </a:prstGeom>
            <a:noFill/>
            <a:ln>
              <a:noFill/>
            </a:ln>
          </p:spPr>
        </p:pic>
        <p:sp>
          <p:nvSpPr>
            <p:cNvPr id="728" name="Google Shape;728;p48"/>
            <p:cNvSpPr txBox="1"/>
            <p:nvPr/>
          </p:nvSpPr>
          <p:spPr>
            <a:xfrm>
              <a:off x="8059499" y="4711550"/>
              <a:ext cx="1018500" cy="41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888888"/>
                  </a:solidFill>
                  <a:latin typeface="Montserrat"/>
                  <a:ea typeface="Montserrat"/>
                  <a:cs typeface="Montserrat"/>
                  <a:sym typeface="Montserrat"/>
                </a:rPr>
                <a:t>www.testim.io</a:t>
              </a:r>
              <a:endParaRPr b="1" sz="800">
                <a:solidFill>
                  <a:srgbClr val="888888"/>
                </a:solidFill>
                <a:latin typeface="Montserrat"/>
                <a:ea typeface="Montserrat"/>
                <a:cs typeface="Montserrat"/>
                <a:sym typeface="Montserrat"/>
              </a:endParaRPr>
            </a:p>
            <a:p>
              <a:pPr indent="0" lvl="0" marL="0" rtl="0" algn="l">
                <a:spcBef>
                  <a:spcPts val="0"/>
                </a:spcBef>
                <a:spcAft>
                  <a:spcPts val="0"/>
                </a:spcAft>
                <a:buNone/>
              </a:pPr>
              <a:r>
                <a:t/>
              </a:r>
              <a:endParaRPr b="1" sz="1000">
                <a:solidFill>
                  <a:srgbClr val="46484B"/>
                </a:solidFill>
                <a:latin typeface="Open Sans"/>
                <a:ea typeface="Open Sans"/>
                <a:cs typeface="Open Sans"/>
                <a:sym typeface="Open Sans"/>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DC0FA"/>
        </a:solidFill>
      </p:bgPr>
    </p:bg>
    <p:spTree>
      <p:nvGrpSpPr>
        <p:cNvPr id="733" name="Shape 733"/>
        <p:cNvGrpSpPr/>
        <p:nvPr/>
      </p:nvGrpSpPr>
      <p:grpSpPr>
        <a:xfrm>
          <a:off x="0" y="0"/>
          <a:ext cx="0" cy="0"/>
          <a:chOff x="0" y="0"/>
          <a:chExt cx="0" cy="0"/>
        </a:xfrm>
      </p:grpSpPr>
      <p:sp>
        <p:nvSpPr>
          <p:cNvPr id="734" name="Google Shape;734;p49"/>
          <p:cNvSpPr txBox="1"/>
          <p:nvPr/>
        </p:nvSpPr>
        <p:spPr>
          <a:xfrm>
            <a:off x="3762521" y="2322090"/>
            <a:ext cx="3026400" cy="615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SzPts val="1100"/>
              <a:buNone/>
            </a:pPr>
            <a:r>
              <a:rPr b="1" lang="en" sz="5000">
                <a:solidFill>
                  <a:srgbClr val="A8D9FA"/>
                </a:solidFill>
                <a:latin typeface="Passion One"/>
                <a:ea typeface="Passion One"/>
                <a:cs typeface="Passion One"/>
                <a:sym typeface="Passion One"/>
              </a:rPr>
              <a:t>WRAP</a:t>
            </a:r>
            <a:endParaRPr b="1" sz="5000">
              <a:solidFill>
                <a:srgbClr val="A8D9FA"/>
              </a:solidFill>
              <a:latin typeface="Passion One"/>
              <a:ea typeface="Passion One"/>
              <a:cs typeface="Passion One"/>
              <a:sym typeface="Passion One"/>
            </a:endParaRPr>
          </a:p>
        </p:txBody>
      </p:sp>
      <p:sp>
        <p:nvSpPr>
          <p:cNvPr id="735" name="Google Shape;735;p49"/>
          <p:cNvSpPr txBox="1"/>
          <p:nvPr/>
        </p:nvSpPr>
        <p:spPr>
          <a:xfrm>
            <a:off x="3795596" y="1740045"/>
            <a:ext cx="3026400" cy="615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SzPts val="1100"/>
              <a:buNone/>
            </a:pPr>
            <a:r>
              <a:rPr b="1" lang="en" sz="5000">
                <a:solidFill>
                  <a:srgbClr val="A8D9FA"/>
                </a:solidFill>
                <a:latin typeface="Passion One"/>
                <a:ea typeface="Passion One"/>
                <a:cs typeface="Passion One"/>
                <a:sym typeface="Passion One"/>
              </a:rPr>
              <a:t>IT’S A</a:t>
            </a:r>
            <a:endParaRPr b="1" sz="5000">
              <a:solidFill>
                <a:srgbClr val="A8D9FA"/>
              </a:solidFill>
              <a:latin typeface="Passion One"/>
              <a:ea typeface="Passion One"/>
              <a:cs typeface="Passion One"/>
              <a:sym typeface="Passion One"/>
            </a:endParaRPr>
          </a:p>
        </p:txBody>
      </p:sp>
      <p:sp>
        <p:nvSpPr>
          <p:cNvPr id="736" name="Google Shape;736;p49"/>
          <p:cNvSpPr txBox="1"/>
          <p:nvPr/>
        </p:nvSpPr>
        <p:spPr>
          <a:xfrm>
            <a:off x="3827827" y="1710369"/>
            <a:ext cx="1797900" cy="615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SzPts val="1100"/>
              <a:buNone/>
            </a:pPr>
            <a:r>
              <a:rPr b="1" lang="en" sz="5000">
                <a:solidFill>
                  <a:srgbClr val="FFFFFF"/>
                </a:solidFill>
                <a:latin typeface="Passion One"/>
                <a:ea typeface="Passion One"/>
                <a:cs typeface="Passion One"/>
                <a:sym typeface="Passion One"/>
              </a:rPr>
              <a:t>IT’S A</a:t>
            </a:r>
            <a:endParaRPr b="1" sz="5000">
              <a:solidFill>
                <a:srgbClr val="FFFFFF"/>
              </a:solidFill>
              <a:latin typeface="Passion One"/>
              <a:ea typeface="Passion One"/>
              <a:cs typeface="Passion One"/>
              <a:sym typeface="Passion One"/>
            </a:endParaRPr>
          </a:p>
        </p:txBody>
      </p:sp>
      <p:sp>
        <p:nvSpPr>
          <p:cNvPr id="737" name="Google Shape;737;p49"/>
          <p:cNvSpPr/>
          <p:nvPr/>
        </p:nvSpPr>
        <p:spPr>
          <a:xfrm>
            <a:off x="3583650" y="1962712"/>
            <a:ext cx="130200" cy="1020600"/>
          </a:xfrm>
          <a:prstGeom prst="rect">
            <a:avLst/>
          </a:prstGeom>
          <a:solidFill>
            <a:srgbClr val="FFE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9"/>
          <p:cNvSpPr txBox="1"/>
          <p:nvPr/>
        </p:nvSpPr>
        <p:spPr>
          <a:xfrm>
            <a:off x="3794752" y="2280933"/>
            <a:ext cx="1797900" cy="615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 sz="5000">
                <a:solidFill>
                  <a:srgbClr val="FFFFFF"/>
                </a:solidFill>
                <a:latin typeface="Passion One"/>
                <a:ea typeface="Passion One"/>
                <a:cs typeface="Passion One"/>
                <a:sym typeface="Passion One"/>
              </a:rPr>
              <a:t>WRAP</a:t>
            </a:r>
            <a:endParaRPr b="1" sz="5000">
              <a:solidFill>
                <a:srgbClr val="FFFFFF"/>
              </a:solidFill>
              <a:latin typeface="Passion One"/>
              <a:ea typeface="Passion One"/>
              <a:cs typeface="Passion One"/>
              <a:sym typeface="Passion One"/>
            </a:endParaRPr>
          </a:p>
        </p:txBody>
      </p:sp>
      <p:sp>
        <p:nvSpPr>
          <p:cNvPr id="739" name="Google Shape;739;p49"/>
          <p:cNvSpPr txBox="1"/>
          <p:nvPr/>
        </p:nvSpPr>
        <p:spPr>
          <a:xfrm>
            <a:off x="321275" y="4226775"/>
            <a:ext cx="8501400" cy="39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Montserrat SemiBold"/>
                <a:ea typeface="Montserrat SemiBold"/>
                <a:cs typeface="Montserrat SemiBold"/>
                <a:sym typeface="Montserrat SemiBold"/>
              </a:rPr>
              <a:t>Email: </a:t>
            </a:r>
            <a:r>
              <a:rPr lang="en" sz="1000">
                <a:solidFill>
                  <a:srgbClr val="FFFFFF"/>
                </a:solidFill>
                <a:uFill>
                  <a:noFill/>
                </a:uFill>
                <a:latin typeface="Montserrat SemiBold"/>
                <a:ea typeface="Montserrat SemiBold"/>
                <a:cs typeface="Montserrat SemiBold"/>
                <a:sym typeface="Montserrat SemiBold"/>
                <a:hlinkClick r:id="rId3">
                  <a:extLst>
                    <a:ext uri="{A12FA001-AC4F-418D-AE19-62706E023703}">
                      <ahyp:hlinkClr val="tx"/>
                    </a:ext>
                  </a:extLst>
                </a:hlinkClick>
              </a:rPr>
              <a:t>raj@testim.io </a:t>
            </a:r>
            <a:r>
              <a:rPr lang="en" sz="1000">
                <a:solidFill>
                  <a:srgbClr val="FFFFFF"/>
                </a:solidFill>
                <a:latin typeface="Montserrat SemiBold"/>
                <a:ea typeface="Montserrat SemiBold"/>
                <a:cs typeface="Montserrat SemiBold"/>
                <a:sym typeface="Montserrat SemiBold"/>
              </a:rPr>
              <a:t>     </a:t>
            </a:r>
            <a:r>
              <a:rPr lang="en" sz="1000">
                <a:solidFill>
                  <a:srgbClr val="A8D9FA"/>
                </a:solidFill>
                <a:latin typeface="Montserrat SemiBold"/>
                <a:ea typeface="Montserrat SemiBold"/>
                <a:cs typeface="Montserrat SemiBold"/>
                <a:sym typeface="Montserrat SemiBold"/>
              </a:rPr>
              <a:t>|   </a:t>
            </a:r>
            <a:r>
              <a:rPr lang="en" sz="1000">
                <a:solidFill>
                  <a:srgbClr val="FFFFFF"/>
                </a:solidFill>
                <a:latin typeface="Montserrat SemiBold"/>
                <a:ea typeface="Montserrat SemiBold"/>
                <a:cs typeface="Montserrat SemiBold"/>
                <a:sym typeface="Montserrat SemiBold"/>
              </a:rPr>
              <a:t>Website: </a:t>
            </a:r>
            <a:r>
              <a:rPr lang="en" sz="1000">
                <a:solidFill>
                  <a:srgbClr val="FFFFFF"/>
                </a:solidFill>
                <a:uFill>
                  <a:noFill/>
                </a:uFill>
                <a:latin typeface="Montserrat SemiBold"/>
                <a:ea typeface="Montserrat SemiBold"/>
                <a:cs typeface="Montserrat SemiBold"/>
                <a:sym typeface="Montserrat SemiBold"/>
                <a:hlinkClick r:id="rId4">
                  <a:extLst>
                    <a:ext uri="{A12FA001-AC4F-418D-AE19-62706E023703}">
                      <ahyp:hlinkClr val="tx"/>
                    </a:ext>
                  </a:extLst>
                </a:hlinkClick>
              </a:rPr>
              <a:t>www.testim.io</a:t>
            </a:r>
            <a:r>
              <a:rPr lang="en" sz="1000">
                <a:solidFill>
                  <a:srgbClr val="FFFFFF"/>
                </a:solidFill>
                <a:latin typeface="Montserrat SemiBold"/>
                <a:ea typeface="Montserrat SemiBold"/>
                <a:cs typeface="Montserrat SemiBold"/>
                <a:sym typeface="Montserrat SemiBold"/>
              </a:rPr>
              <a:t>   </a:t>
            </a:r>
            <a:r>
              <a:rPr lang="en" sz="1000">
                <a:solidFill>
                  <a:srgbClr val="A8D9FA"/>
                </a:solidFill>
                <a:latin typeface="Montserrat SemiBold"/>
                <a:ea typeface="Montserrat SemiBold"/>
                <a:cs typeface="Montserrat SemiBold"/>
                <a:sym typeface="Montserrat SemiBold"/>
              </a:rPr>
              <a:t>|   </a:t>
            </a:r>
            <a:r>
              <a:rPr lang="en" sz="1000">
                <a:solidFill>
                  <a:srgbClr val="FFFFFF"/>
                </a:solidFill>
                <a:latin typeface="Montserrat SemiBold"/>
                <a:ea typeface="Montserrat SemiBold"/>
                <a:cs typeface="Montserrat SemiBold"/>
                <a:sym typeface="Montserrat SemiBold"/>
              </a:rPr>
              <a:t>Twitter: </a:t>
            </a:r>
            <a:r>
              <a:rPr lang="en" sz="1000">
                <a:solidFill>
                  <a:srgbClr val="FFFFFF"/>
                </a:solidFill>
                <a:uFill>
                  <a:noFill/>
                </a:uFill>
                <a:latin typeface="Montserrat SemiBold"/>
                <a:ea typeface="Montserrat SemiBold"/>
                <a:cs typeface="Montserrat SemiBold"/>
                <a:sym typeface="Montserrat SemiBold"/>
                <a:hlinkClick r:id="rId5">
                  <a:extLst>
                    <a:ext uri="{A12FA001-AC4F-418D-AE19-62706E023703}">
                      <ahyp:hlinkClr val="tx"/>
                    </a:ext>
                  </a:extLst>
                </a:hlinkClick>
              </a:rPr>
              <a:t>@epsilon11 </a:t>
            </a:r>
            <a:r>
              <a:rPr lang="en" sz="1000">
                <a:solidFill>
                  <a:srgbClr val="FFFFFF"/>
                </a:solidFill>
                <a:latin typeface="Montserrat SemiBold"/>
                <a:ea typeface="Montserrat SemiBold"/>
                <a:cs typeface="Montserrat SemiBold"/>
                <a:sym typeface="Montserrat SemiBold"/>
              </a:rPr>
              <a:t> </a:t>
            </a:r>
            <a:r>
              <a:rPr lang="en" sz="1000">
                <a:solidFill>
                  <a:srgbClr val="A8D9FA"/>
                </a:solidFill>
                <a:latin typeface="Montserrat SemiBold"/>
                <a:ea typeface="Montserrat SemiBold"/>
                <a:cs typeface="Montserrat SemiBold"/>
                <a:sym typeface="Montserrat SemiBold"/>
              </a:rPr>
              <a:t> |</a:t>
            </a:r>
            <a:r>
              <a:rPr lang="en" sz="1000">
                <a:solidFill>
                  <a:srgbClr val="FFFFFF"/>
                </a:solidFill>
                <a:latin typeface="Montserrat SemiBold"/>
                <a:ea typeface="Montserrat SemiBold"/>
                <a:cs typeface="Montserrat SemiBold"/>
                <a:sym typeface="Montserrat SemiBold"/>
              </a:rPr>
              <a:t>   Youtube: </a:t>
            </a:r>
            <a:r>
              <a:rPr lang="en" sz="1000">
                <a:solidFill>
                  <a:srgbClr val="FFFFFF"/>
                </a:solidFill>
                <a:uFill>
                  <a:noFill/>
                </a:uFill>
                <a:latin typeface="Montserrat SemiBold"/>
                <a:ea typeface="Montserrat SemiBold"/>
                <a:cs typeface="Montserrat SemiBold"/>
                <a:sym typeface="Montserrat SemiBold"/>
                <a:hlinkClick r:id="rId6">
                  <a:extLst>
                    <a:ext uri="{A12FA001-AC4F-418D-AE19-62706E023703}">
                      <ahyp:hlinkClr val="tx"/>
                    </a:ext>
                  </a:extLst>
                </a:hlinkClick>
              </a:rPr>
              <a:t>Testim Channel</a:t>
            </a:r>
            <a:endParaRPr sz="1000">
              <a:solidFill>
                <a:srgbClr val="FFFFFF"/>
              </a:solidFill>
              <a:latin typeface="Montserrat SemiBold"/>
              <a:ea typeface="Montserrat SemiBold"/>
              <a:cs typeface="Montserrat SemiBold"/>
              <a:sym typeface="Montserrat SemiBo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DC0FA"/>
        </a:solidFill>
      </p:bgPr>
    </p:bg>
    <p:spTree>
      <p:nvGrpSpPr>
        <p:cNvPr id="744" name="Shape 744"/>
        <p:cNvGrpSpPr/>
        <p:nvPr/>
      </p:nvGrpSpPr>
      <p:grpSpPr>
        <a:xfrm>
          <a:off x="0" y="0"/>
          <a:ext cx="0" cy="0"/>
          <a:chOff x="0" y="0"/>
          <a:chExt cx="0" cy="0"/>
        </a:xfrm>
      </p:grpSpPr>
      <p:pic>
        <p:nvPicPr>
          <p:cNvPr id="745" name="Google Shape;745;p50"/>
          <p:cNvPicPr preferRelativeResize="0"/>
          <p:nvPr/>
        </p:nvPicPr>
        <p:blipFill>
          <a:blip r:embed="rId3">
            <a:alphaModFix/>
          </a:blip>
          <a:stretch>
            <a:fillRect/>
          </a:stretch>
        </p:blipFill>
        <p:spPr>
          <a:xfrm>
            <a:off x="7811775" y="4707203"/>
            <a:ext cx="251817" cy="251817"/>
          </a:xfrm>
          <a:prstGeom prst="rect">
            <a:avLst/>
          </a:prstGeom>
          <a:noFill/>
          <a:ln>
            <a:noFill/>
          </a:ln>
        </p:spPr>
      </p:pic>
      <p:sp>
        <p:nvSpPr>
          <p:cNvPr id="746" name="Google Shape;746;p50"/>
          <p:cNvSpPr txBox="1"/>
          <p:nvPr/>
        </p:nvSpPr>
        <p:spPr>
          <a:xfrm>
            <a:off x="8059499" y="4707203"/>
            <a:ext cx="1018500" cy="41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46484B"/>
                </a:solidFill>
                <a:latin typeface="Open Sans"/>
                <a:ea typeface="Open Sans"/>
                <a:cs typeface="Open Sans"/>
                <a:sym typeface="Open Sans"/>
              </a:rPr>
              <a:t>www.testim.io</a:t>
            </a:r>
            <a:endParaRPr b="1" sz="800">
              <a:solidFill>
                <a:srgbClr val="46484B"/>
              </a:solidFill>
              <a:latin typeface="Open Sans"/>
              <a:ea typeface="Open Sans"/>
              <a:cs typeface="Open Sans"/>
              <a:sym typeface="Open Sans"/>
            </a:endParaRPr>
          </a:p>
          <a:p>
            <a:pPr indent="0" lvl="0" marL="0" rtl="0" algn="l">
              <a:spcBef>
                <a:spcPts val="0"/>
              </a:spcBef>
              <a:spcAft>
                <a:spcPts val="0"/>
              </a:spcAft>
              <a:buNone/>
            </a:pPr>
            <a:r>
              <a:t/>
            </a:r>
            <a:endParaRPr b="1" sz="1000">
              <a:solidFill>
                <a:srgbClr val="46484B"/>
              </a:solidFill>
              <a:latin typeface="Open Sans"/>
              <a:ea typeface="Open Sans"/>
              <a:cs typeface="Open Sans"/>
              <a:sym typeface="Open Sans"/>
            </a:endParaRPr>
          </a:p>
        </p:txBody>
      </p:sp>
      <p:sp>
        <p:nvSpPr>
          <p:cNvPr id="747" name="Google Shape;747;p50"/>
          <p:cNvSpPr txBox="1"/>
          <p:nvPr/>
        </p:nvSpPr>
        <p:spPr>
          <a:xfrm>
            <a:off x="714850" y="3260575"/>
            <a:ext cx="8213400" cy="78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Montserrat"/>
                <a:ea typeface="Montserrat"/>
                <a:cs typeface="Montserrat"/>
                <a:sym typeface="Montserrat"/>
              </a:rPr>
              <a:t>https://blog.testim.io/summary-blog-how-ai-is-transforming-software-testing/</a:t>
            </a:r>
            <a:endParaRPr b="1" sz="18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b="1"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b="1" sz="12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b="1" sz="1200">
              <a:solidFill>
                <a:srgbClr val="FFFFFF"/>
              </a:solidFill>
              <a:latin typeface="Montserrat"/>
              <a:ea typeface="Montserrat"/>
              <a:cs typeface="Montserrat"/>
              <a:sym typeface="Montserrat"/>
            </a:endParaRPr>
          </a:p>
        </p:txBody>
      </p:sp>
      <p:sp>
        <p:nvSpPr>
          <p:cNvPr id="748" name="Google Shape;748;p50"/>
          <p:cNvSpPr txBox="1"/>
          <p:nvPr/>
        </p:nvSpPr>
        <p:spPr>
          <a:xfrm>
            <a:off x="977121" y="1864890"/>
            <a:ext cx="3026400" cy="615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SzPts val="1100"/>
              <a:buNone/>
            </a:pPr>
            <a:r>
              <a:rPr b="1" lang="en" sz="5000">
                <a:solidFill>
                  <a:srgbClr val="A8D9FA"/>
                </a:solidFill>
                <a:latin typeface="Passion One"/>
                <a:ea typeface="Passion One"/>
                <a:cs typeface="Passion One"/>
                <a:sym typeface="Passion One"/>
              </a:rPr>
              <a:t>SUMMARY</a:t>
            </a:r>
            <a:endParaRPr b="1" sz="5000">
              <a:solidFill>
                <a:srgbClr val="A8D9FA"/>
              </a:solidFill>
              <a:latin typeface="Passion One"/>
              <a:ea typeface="Passion One"/>
              <a:cs typeface="Passion One"/>
              <a:sym typeface="Passion One"/>
            </a:endParaRPr>
          </a:p>
        </p:txBody>
      </p:sp>
      <p:sp>
        <p:nvSpPr>
          <p:cNvPr id="749" name="Google Shape;749;p50"/>
          <p:cNvSpPr txBox="1"/>
          <p:nvPr/>
        </p:nvSpPr>
        <p:spPr>
          <a:xfrm>
            <a:off x="1010196" y="1282845"/>
            <a:ext cx="3026400" cy="615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SzPts val="1100"/>
              <a:buNone/>
            </a:pPr>
            <a:r>
              <a:rPr b="1" lang="en" sz="5000">
                <a:solidFill>
                  <a:srgbClr val="A8D9FA"/>
                </a:solidFill>
                <a:latin typeface="Passion One"/>
                <a:ea typeface="Passion One"/>
                <a:cs typeface="Passion One"/>
                <a:sym typeface="Passion One"/>
              </a:rPr>
              <a:t>TALK</a:t>
            </a:r>
            <a:endParaRPr b="1" sz="5000">
              <a:solidFill>
                <a:srgbClr val="A8D9FA"/>
              </a:solidFill>
              <a:latin typeface="Passion One"/>
              <a:ea typeface="Passion One"/>
              <a:cs typeface="Passion One"/>
              <a:sym typeface="Passion One"/>
            </a:endParaRPr>
          </a:p>
        </p:txBody>
      </p:sp>
      <p:sp>
        <p:nvSpPr>
          <p:cNvPr id="750" name="Google Shape;750;p50"/>
          <p:cNvSpPr txBox="1"/>
          <p:nvPr/>
        </p:nvSpPr>
        <p:spPr>
          <a:xfrm>
            <a:off x="1042427" y="1253169"/>
            <a:ext cx="1797900" cy="615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SzPts val="1100"/>
              <a:buNone/>
            </a:pPr>
            <a:r>
              <a:rPr b="1" lang="en" sz="5000">
                <a:solidFill>
                  <a:srgbClr val="FFFFFF"/>
                </a:solidFill>
                <a:latin typeface="Passion One"/>
                <a:ea typeface="Passion One"/>
                <a:cs typeface="Passion One"/>
                <a:sym typeface="Passion One"/>
              </a:rPr>
              <a:t>TALK</a:t>
            </a:r>
            <a:endParaRPr b="1" sz="5000">
              <a:solidFill>
                <a:srgbClr val="FFFFFF"/>
              </a:solidFill>
              <a:latin typeface="Passion One"/>
              <a:ea typeface="Passion One"/>
              <a:cs typeface="Passion One"/>
              <a:sym typeface="Passion One"/>
            </a:endParaRPr>
          </a:p>
        </p:txBody>
      </p:sp>
      <p:sp>
        <p:nvSpPr>
          <p:cNvPr id="751" name="Google Shape;751;p50"/>
          <p:cNvSpPr/>
          <p:nvPr/>
        </p:nvSpPr>
        <p:spPr>
          <a:xfrm>
            <a:off x="798250" y="1505512"/>
            <a:ext cx="130200" cy="1020600"/>
          </a:xfrm>
          <a:prstGeom prst="rect">
            <a:avLst/>
          </a:prstGeom>
          <a:solidFill>
            <a:srgbClr val="FFE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0"/>
          <p:cNvSpPr txBox="1"/>
          <p:nvPr/>
        </p:nvSpPr>
        <p:spPr>
          <a:xfrm>
            <a:off x="1009348" y="1823725"/>
            <a:ext cx="3709800" cy="615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 sz="5000">
                <a:solidFill>
                  <a:srgbClr val="FFFFFF"/>
                </a:solidFill>
                <a:latin typeface="Passion One"/>
                <a:ea typeface="Passion One"/>
                <a:cs typeface="Passion One"/>
                <a:sym typeface="Passion One"/>
              </a:rPr>
              <a:t>SUMMARY</a:t>
            </a:r>
            <a:endParaRPr b="1" sz="5000">
              <a:solidFill>
                <a:srgbClr val="FFFFFF"/>
              </a:solidFill>
              <a:latin typeface="Passion One"/>
              <a:ea typeface="Passion One"/>
              <a:cs typeface="Passion One"/>
              <a:sym typeface="Passion On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DC0FA"/>
        </a:solidFill>
      </p:bgPr>
    </p:bg>
    <p:spTree>
      <p:nvGrpSpPr>
        <p:cNvPr id="103" name="Shape 103"/>
        <p:cNvGrpSpPr/>
        <p:nvPr/>
      </p:nvGrpSpPr>
      <p:grpSpPr>
        <a:xfrm>
          <a:off x="0" y="0"/>
          <a:ext cx="0" cy="0"/>
          <a:chOff x="0" y="0"/>
          <a:chExt cx="0" cy="0"/>
        </a:xfrm>
      </p:grpSpPr>
      <p:sp>
        <p:nvSpPr>
          <p:cNvPr id="104" name="Google Shape;104;p22"/>
          <p:cNvSpPr txBox="1"/>
          <p:nvPr/>
        </p:nvSpPr>
        <p:spPr>
          <a:xfrm>
            <a:off x="3260420" y="1856522"/>
            <a:ext cx="3026400" cy="615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SzPts val="1100"/>
              <a:buNone/>
            </a:pPr>
            <a:r>
              <a:rPr b="1" lang="en" sz="5000">
                <a:solidFill>
                  <a:srgbClr val="A8D9FA"/>
                </a:solidFill>
                <a:latin typeface="Passion One"/>
                <a:ea typeface="Passion One"/>
                <a:cs typeface="Passion One"/>
                <a:sym typeface="Passion One"/>
              </a:rPr>
              <a:t>CONTEXT</a:t>
            </a:r>
            <a:endParaRPr b="1" sz="5000">
              <a:solidFill>
                <a:srgbClr val="A8D9FA"/>
              </a:solidFill>
              <a:latin typeface="Passion One"/>
              <a:ea typeface="Passion One"/>
              <a:cs typeface="Passion One"/>
              <a:sym typeface="Passion One"/>
            </a:endParaRPr>
          </a:p>
        </p:txBody>
      </p:sp>
      <p:sp>
        <p:nvSpPr>
          <p:cNvPr id="105" name="Google Shape;105;p22"/>
          <p:cNvSpPr txBox="1"/>
          <p:nvPr/>
        </p:nvSpPr>
        <p:spPr>
          <a:xfrm>
            <a:off x="3262936" y="2380162"/>
            <a:ext cx="3026400" cy="615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b="1" lang="en" sz="5000">
                <a:solidFill>
                  <a:srgbClr val="A8D9FA"/>
                </a:solidFill>
                <a:latin typeface="Passion One"/>
                <a:ea typeface="Passion One"/>
                <a:cs typeface="Passion One"/>
                <a:sym typeface="Passion One"/>
              </a:rPr>
              <a:t>MATTERS</a:t>
            </a:r>
            <a:endParaRPr b="1" sz="5000">
              <a:solidFill>
                <a:srgbClr val="A8D9FA"/>
              </a:solidFill>
              <a:latin typeface="Passion One"/>
              <a:ea typeface="Passion One"/>
              <a:cs typeface="Passion One"/>
              <a:sym typeface="Passion One"/>
            </a:endParaRPr>
          </a:p>
        </p:txBody>
      </p:sp>
      <p:sp>
        <p:nvSpPr>
          <p:cNvPr id="106" name="Google Shape;106;p22"/>
          <p:cNvSpPr txBox="1"/>
          <p:nvPr/>
        </p:nvSpPr>
        <p:spPr>
          <a:xfrm>
            <a:off x="3292656" y="1826848"/>
            <a:ext cx="3026400" cy="615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SzPts val="1100"/>
              <a:buNone/>
            </a:pPr>
            <a:r>
              <a:rPr b="1" lang="en" sz="5000">
                <a:solidFill>
                  <a:srgbClr val="FFFFFF"/>
                </a:solidFill>
                <a:latin typeface="Passion One"/>
                <a:ea typeface="Passion One"/>
                <a:cs typeface="Passion One"/>
                <a:sym typeface="Passion One"/>
              </a:rPr>
              <a:t>CONTEXT</a:t>
            </a:r>
            <a:endParaRPr b="1" sz="5000">
              <a:solidFill>
                <a:srgbClr val="FFFFFF"/>
              </a:solidFill>
              <a:latin typeface="Passion One"/>
              <a:ea typeface="Passion One"/>
              <a:cs typeface="Passion One"/>
              <a:sym typeface="Passion One"/>
            </a:endParaRPr>
          </a:p>
        </p:txBody>
      </p:sp>
      <p:sp>
        <p:nvSpPr>
          <p:cNvPr id="107" name="Google Shape;107;p22"/>
          <p:cNvSpPr txBox="1"/>
          <p:nvPr/>
        </p:nvSpPr>
        <p:spPr>
          <a:xfrm>
            <a:off x="3295172" y="2350488"/>
            <a:ext cx="3026400" cy="615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b="1" lang="en" sz="5000">
                <a:solidFill>
                  <a:srgbClr val="FFFFFF"/>
                </a:solidFill>
                <a:latin typeface="Passion One"/>
                <a:ea typeface="Passion One"/>
                <a:cs typeface="Passion One"/>
                <a:sym typeface="Passion One"/>
              </a:rPr>
              <a:t>MATTERS</a:t>
            </a:r>
            <a:endParaRPr b="1" sz="5000">
              <a:solidFill>
                <a:srgbClr val="FFFFFF"/>
              </a:solidFill>
              <a:latin typeface="Passion One"/>
              <a:ea typeface="Passion One"/>
              <a:cs typeface="Passion One"/>
              <a:sym typeface="Passion One"/>
            </a:endParaRPr>
          </a:p>
        </p:txBody>
      </p:sp>
      <p:sp>
        <p:nvSpPr>
          <p:cNvPr id="108" name="Google Shape;108;p22"/>
          <p:cNvSpPr/>
          <p:nvPr/>
        </p:nvSpPr>
        <p:spPr>
          <a:xfrm>
            <a:off x="3081548" y="2057410"/>
            <a:ext cx="130200" cy="980400"/>
          </a:xfrm>
          <a:prstGeom prst="rect">
            <a:avLst/>
          </a:prstGeom>
          <a:solidFill>
            <a:srgbClr val="FFE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3"/>
          <p:cNvSpPr txBox="1"/>
          <p:nvPr/>
        </p:nvSpPr>
        <p:spPr>
          <a:xfrm>
            <a:off x="497118" y="1462607"/>
            <a:ext cx="1888800" cy="295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900">
                <a:solidFill>
                  <a:srgbClr val="474748"/>
                </a:solidFill>
                <a:latin typeface="Montserrat"/>
                <a:ea typeface="Montserrat"/>
                <a:cs typeface="Montserrat"/>
                <a:sym typeface="Montserrat"/>
              </a:rPr>
              <a:t>Manual Testing</a:t>
            </a:r>
            <a:endParaRPr sz="900">
              <a:solidFill>
                <a:srgbClr val="474748"/>
              </a:solidFill>
              <a:latin typeface="Montserrat"/>
              <a:ea typeface="Montserrat"/>
              <a:cs typeface="Montserrat"/>
              <a:sym typeface="Montserrat"/>
            </a:endParaRPr>
          </a:p>
        </p:txBody>
      </p:sp>
      <p:sp>
        <p:nvSpPr>
          <p:cNvPr id="114" name="Google Shape;114;p23"/>
          <p:cNvSpPr txBox="1"/>
          <p:nvPr/>
        </p:nvSpPr>
        <p:spPr>
          <a:xfrm>
            <a:off x="495058" y="3537962"/>
            <a:ext cx="1383300" cy="5655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en" sz="900">
                <a:solidFill>
                  <a:srgbClr val="474748"/>
                </a:solidFill>
                <a:latin typeface="Montserrat"/>
                <a:ea typeface="Montserrat"/>
                <a:cs typeface="Montserrat"/>
                <a:sym typeface="Montserrat"/>
              </a:rPr>
              <a:t>Waterfall methodology</a:t>
            </a:r>
            <a:endParaRPr sz="900">
              <a:solidFill>
                <a:srgbClr val="474748"/>
              </a:solidFill>
              <a:latin typeface="Montserrat"/>
              <a:ea typeface="Montserrat"/>
              <a:cs typeface="Montserrat"/>
              <a:sym typeface="Montserrat"/>
            </a:endParaRPr>
          </a:p>
        </p:txBody>
      </p:sp>
      <p:sp>
        <p:nvSpPr>
          <p:cNvPr id="115" name="Google Shape;115;p23"/>
          <p:cNvSpPr txBox="1"/>
          <p:nvPr/>
        </p:nvSpPr>
        <p:spPr>
          <a:xfrm>
            <a:off x="495056" y="3325859"/>
            <a:ext cx="1888800" cy="38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049">
                <a:solidFill>
                  <a:srgbClr val="2DC1FF"/>
                </a:solidFill>
                <a:latin typeface="Montserrat"/>
                <a:ea typeface="Montserrat"/>
                <a:cs typeface="Montserrat"/>
                <a:sym typeface="Montserrat"/>
              </a:rPr>
              <a:t>1980 - 1990</a:t>
            </a:r>
            <a:endParaRPr>
              <a:solidFill>
                <a:srgbClr val="2DC1FF"/>
              </a:solidFill>
              <a:latin typeface="Montserrat"/>
              <a:ea typeface="Montserrat"/>
              <a:cs typeface="Montserrat"/>
              <a:sym typeface="Montserrat"/>
            </a:endParaRPr>
          </a:p>
        </p:txBody>
      </p:sp>
      <p:sp>
        <p:nvSpPr>
          <p:cNvPr id="116" name="Google Shape;116;p23"/>
          <p:cNvSpPr txBox="1"/>
          <p:nvPr/>
        </p:nvSpPr>
        <p:spPr>
          <a:xfrm>
            <a:off x="2218423" y="1462637"/>
            <a:ext cx="1092300" cy="565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900">
                <a:solidFill>
                  <a:srgbClr val="474748"/>
                </a:solidFill>
                <a:latin typeface="Montserrat"/>
                <a:ea typeface="Montserrat"/>
                <a:cs typeface="Montserrat"/>
                <a:sym typeface="Montserrat"/>
              </a:rPr>
              <a:t>Bulky Automation Tools</a:t>
            </a:r>
            <a:endParaRPr sz="900">
              <a:solidFill>
                <a:srgbClr val="474748"/>
              </a:solidFill>
              <a:latin typeface="Montserrat"/>
              <a:ea typeface="Montserrat"/>
              <a:cs typeface="Montserrat"/>
              <a:sym typeface="Montserrat"/>
            </a:endParaRPr>
          </a:p>
        </p:txBody>
      </p:sp>
      <p:sp>
        <p:nvSpPr>
          <p:cNvPr id="117" name="Google Shape;117;p23"/>
          <p:cNvSpPr txBox="1"/>
          <p:nvPr/>
        </p:nvSpPr>
        <p:spPr>
          <a:xfrm>
            <a:off x="2205207" y="3537955"/>
            <a:ext cx="1888800" cy="5655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en" sz="900">
                <a:solidFill>
                  <a:srgbClr val="474748"/>
                </a:solidFill>
                <a:latin typeface="Montserrat"/>
                <a:ea typeface="Montserrat"/>
                <a:cs typeface="Montserrat"/>
                <a:sym typeface="Montserrat"/>
              </a:rPr>
              <a:t>Experimentation with Different Development Approaches</a:t>
            </a:r>
            <a:endParaRPr sz="900">
              <a:solidFill>
                <a:srgbClr val="474748"/>
              </a:solidFill>
              <a:latin typeface="Montserrat"/>
              <a:ea typeface="Montserrat"/>
              <a:cs typeface="Montserrat"/>
              <a:sym typeface="Montserrat"/>
            </a:endParaRPr>
          </a:p>
        </p:txBody>
      </p:sp>
      <p:sp>
        <p:nvSpPr>
          <p:cNvPr id="118" name="Google Shape;118;p23"/>
          <p:cNvSpPr txBox="1"/>
          <p:nvPr/>
        </p:nvSpPr>
        <p:spPr>
          <a:xfrm>
            <a:off x="2205207" y="3325862"/>
            <a:ext cx="1888800" cy="38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049">
                <a:solidFill>
                  <a:srgbClr val="2DC1FF"/>
                </a:solidFill>
                <a:latin typeface="Montserrat"/>
                <a:ea typeface="Montserrat"/>
                <a:cs typeface="Montserrat"/>
                <a:sym typeface="Montserrat"/>
              </a:rPr>
              <a:t>1990 – 2003</a:t>
            </a:r>
            <a:endParaRPr>
              <a:solidFill>
                <a:srgbClr val="2DC1FF"/>
              </a:solidFill>
              <a:latin typeface="Montserrat"/>
              <a:ea typeface="Montserrat"/>
              <a:cs typeface="Montserrat"/>
              <a:sym typeface="Montserrat"/>
            </a:endParaRPr>
          </a:p>
        </p:txBody>
      </p:sp>
      <p:sp>
        <p:nvSpPr>
          <p:cNvPr id="119" name="Google Shape;119;p23"/>
          <p:cNvSpPr txBox="1"/>
          <p:nvPr/>
        </p:nvSpPr>
        <p:spPr>
          <a:xfrm>
            <a:off x="3937200" y="1462600"/>
            <a:ext cx="1713600" cy="636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900">
                <a:solidFill>
                  <a:srgbClr val="474748"/>
                </a:solidFill>
                <a:latin typeface="Montserrat"/>
                <a:ea typeface="Montserrat"/>
                <a:cs typeface="Montserrat"/>
                <a:sym typeface="Montserrat"/>
              </a:rPr>
              <a:t>More Robust Automation tools + Open Source Frameworks</a:t>
            </a:r>
            <a:endParaRPr sz="900">
              <a:solidFill>
                <a:srgbClr val="474748"/>
              </a:solidFill>
              <a:latin typeface="Montserrat"/>
              <a:ea typeface="Montserrat"/>
              <a:cs typeface="Montserrat"/>
              <a:sym typeface="Montserrat"/>
            </a:endParaRPr>
          </a:p>
        </p:txBody>
      </p:sp>
      <p:sp>
        <p:nvSpPr>
          <p:cNvPr id="120" name="Google Shape;120;p23"/>
          <p:cNvSpPr txBox="1"/>
          <p:nvPr/>
        </p:nvSpPr>
        <p:spPr>
          <a:xfrm>
            <a:off x="3904802" y="3537962"/>
            <a:ext cx="1383300" cy="5655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en" sz="900">
                <a:solidFill>
                  <a:srgbClr val="474748"/>
                </a:solidFill>
                <a:latin typeface="Montserrat"/>
                <a:ea typeface="Montserrat"/>
                <a:cs typeface="Montserrat"/>
                <a:sym typeface="Montserrat"/>
              </a:rPr>
              <a:t>Agile Approaches, faster release cycles</a:t>
            </a:r>
            <a:endParaRPr sz="900">
              <a:solidFill>
                <a:srgbClr val="474748"/>
              </a:solidFill>
              <a:latin typeface="Montserrat"/>
              <a:ea typeface="Montserrat"/>
              <a:cs typeface="Montserrat"/>
              <a:sym typeface="Montserrat"/>
            </a:endParaRPr>
          </a:p>
        </p:txBody>
      </p:sp>
      <p:sp>
        <p:nvSpPr>
          <p:cNvPr id="121" name="Google Shape;121;p23"/>
          <p:cNvSpPr txBox="1"/>
          <p:nvPr/>
        </p:nvSpPr>
        <p:spPr>
          <a:xfrm>
            <a:off x="3914882" y="3325859"/>
            <a:ext cx="1888800" cy="38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049">
                <a:solidFill>
                  <a:srgbClr val="2DC1FF"/>
                </a:solidFill>
                <a:latin typeface="Montserrat"/>
                <a:ea typeface="Montserrat"/>
                <a:cs typeface="Montserrat"/>
                <a:sym typeface="Montserrat"/>
              </a:rPr>
              <a:t>2003 - 2010</a:t>
            </a:r>
            <a:endParaRPr>
              <a:solidFill>
                <a:srgbClr val="2DC1FF"/>
              </a:solidFill>
              <a:latin typeface="Montserrat"/>
              <a:ea typeface="Montserrat"/>
              <a:cs typeface="Montserrat"/>
              <a:sym typeface="Montserrat"/>
            </a:endParaRPr>
          </a:p>
        </p:txBody>
      </p:sp>
      <p:sp>
        <p:nvSpPr>
          <p:cNvPr id="122" name="Google Shape;122;p23"/>
          <p:cNvSpPr txBox="1"/>
          <p:nvPr/>
        </p:nvSpPr>
        <p:spPr>
          <a:xfrm>
            <a:off x="5669153" y="1462609"/>
            <a:ext cx="1765500" cy="414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900">
                <a:solidFill>
                  <a:srgbClr val="474748"/>
                </a:solidFill>
                <a:latin typeface="Montserrat"/>
                <a:ea typeface="Montserrat"/>
                <a:cs typeface="Montserrat"/>
                <a:sym typeface="Montserrat"/>
              </a:rPr>
              <a:t>More about Scale</a:t>
            </a:r>
            <a:endParaRPr b="1" sz="900">
              <a:solidFill>
                <a:srgbClr val="474748"/>
              </a:solidFill>
              <a:latin typeface="Montserrat"/>
              <a:ea typeface="Montserrat"/>
              <a:cs typeface="Montserrat"/>
              <a:sym typeface="Montserrat"/>
            </a:endParaRPr>
          </a:p>
        </p:txBody>
      </p:sp>
      <p:sp>
        <p:nvSpPr>
          <p:cNvPr id="123" name="Google Shape;123;p23"/>
          <p:cNvSpPr txBox="1"/>
          <p:nvPr/>
        </p:nvSpPr>
        <p:spPr>
          <a:xfrm>
            <a:off x="5650611" y="3537962"/>
            <a:ext cx="1561200" cy="5655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en" sz="900">
                <a:solidFill>
                  <a:srgbClr val="474748"/>
                </a:solidFill>
                <a:latin typeface="Montserrat"/>
                <a:ea typeface="Montserrat"/>
                <a:cs typeface="Montserrat"/>
                <a:sym typeface="Montserrat"/>
              </a:rPr>
              <a:t>DevOps, Continuous Testing, CI/CD</a:t>
            </a:r>
            <a:endParaRPr sz="900">
              <a:solidFill>
                <a:srgbClr val="474748"/>
              </a:solidFill>
              <a:latin typeface="Montserrat"/>
              <a:ea typeface="Montserrat"/>
              <a:cs typeface="Montserrat"/>
              <a:sym typeface="Montserrat"/>
            </a:endParaRPr>
          </a:p>
        </p:txBody>
      </p:sp>
      <p:sp>
        <p:nvSpPr>
          <p:cNvPr id="124" name="Google Shape;124;p23"/>
          <p:cNvSpPr txBox="1"/>
          <p:nvPr/>
        </p:nvSpPr>
        <p:spPr>
          <a:xfrm>
            <a:off x="5650652" y="3325859"/>
            <a:ext cx="1899000" cy="38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049">
                <a:solidFill>
                  <a:srgbClr val="2DC1FF"/>
                </a:solidFill>
                <a:latin typeface="Montserrat"/>
                <a:ea typeface="Montserrat"/>
                <a:cs typeface="Montserrat"/>
                <a:sym typeface="Montserrat"/>
              </a:rPr>
              <a:t>2010 - CURRENT</a:t>
            </a:r>
            <a:endParaRPr>
              <a:solidFill>
                <a:srgbClr val="2DC1FF"/>
              </a:solidFill>
              <a:latin typeface="Montserrat"/>
              <a:ea typeface="Montserrat"/>
              <a:cs typeface="Montserrat"/>
              <a:sym typeface="Montserrat"/>
            </a:endParaRPr>
          </a:p>
        </p:txBody>
      </p:sp>
      <p:sp>
        <p:nvSpPr>
          <p:cNvPr id="125" name="Google Shape;125;p23"/>
          <p:cNvSpPr txBox="1"/>
          <p:nvPr/>
        </p:nvSpPr>
        <p:spPr>
          <a:xfrm>
            <a:off x="7388317" y="1459662"/>
            <a:ext cx="1383300" cy="414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900">
                <a:solidFill>
                  <a:srgbClr val="474748"/>
                </a:solidFill>
                <a:latin typeface="Montserrat"/>
                <a:ea typeface="Montserrat"/>
                <a:cs typeface="Montserrat"/>
                <a:sym typeface="Montserrat"/>
              </a:rPr>
              <a:t>Autonomous Testing, Machine Learning and AI</a:t>
            </a:r>
            <a:endParaRPr b="1" sz="900">
              <a:solidFill>
                <a:srgbClr val="474748"/>
              </a:solidFill>
              <a:latin typeface="Montserrat"/>
              <a:ea typeface="Montserrat"/>
              <a:cs typeface="Montserrat"/>
              <a:sym typeface="Montserrat"/>
            </a:endParaRPr>
          </a:p>
        </p:txBody>
      </p:sp>
      <p:sp>
        <p:nvSpPr>
          <p:cNvPr id="126" name="Google Shape;126;p23"/>
          <p:cNvSpPr txBox="1"/>
          <p:nvPr/>
        </p:nvSpPr>
        <p:spPr>
          <a:xfrm>
            <a:off x="7420222" y="3537954"/>
            <a:ext cx="1899000" cy="5655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en" sz="900">
                <a:solidFill>
                  <a:srgbClr val="474748"/>
                </a:solidFill>
                <a:latin typeface="Montserrat"/>
                <a:ea typeface="Montserrat"/>
                <a:cs typeface="Montserrat"/>
                <a:sym typeface="Montserrat"/>
              </a:rPr>
              <a:t>Collaborative,</a:t>
            </a:r>
            <a:endParaRPr sz="900">
              <a:solidFill>
                <a:srgbClr val="474748"/>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 sz="900">
                <a:solidFill>
                  <a:srgbClr val="474748"/>
                </a:solidFill>
                <a:latin typeface="Montserrat"/>
                <a:ea typeface="Montserrat"/>
                <a:cs typeface="Montserrat"/>
                <a:sym typeface="Montserrat"/>
              </a:rPr>
              <a:t>Smart testing</a:t>
            </a:r>
            <a:endParaRPr sz="900">
              <a:solidFill>
                <a:srgbClr val="474748"/>
              </a:solidFill>
              <a:latin typeface="Montserrat"/>
              <a:ea typeface="Montserrat"/>
              <a:cs typeface="Montserrat"/>
              <a:sym typeface="Montserrat"/>
            </a:endParaRPr>
          </a:p>
        </p:txBody>
      </p:sp>
      <p:sp>
        <p:nvSpPr>
          <p:cNvPr id="127" name="Google Shape;127;p23"/>
          <p:cNvSpPr txBox="1"/>
          <p:nvPr/>
        </p:nvSpPr>
        <p:spPr>
          <a:xfrm>
            <a:off x="7420223" y="3325861"/>
            <a:ext cx="1899000" cy="38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049">
                <a:solidFill>
                  <a:srgbClr val="2DC1FF"/>
                </a:solidFill>
                <a:latin typeface="Montserrat"/>
                <a:ea typeface="Montserrat"/>
                <a:cs typeface="Montserrat"/>
                <a:sym typeface="Montserrat"/>
              </a:rPr>
              <a:t>THE FUTURE</a:t>
            </a:r>
            <a:endParaRPr>
              <a:solidFill>
                <a:srgbClr val="2DC1FF"/>
              </a:solidFill>
              <a:latin typeface="Montserrat"/>
              <a:ea typeface="Montserrat"/>
              <a:cs typeface="Montserrat"/>
              <a:sym typeface="Montserrat"/>
            </a:endParaRPr>
          </a:p>
        </p:txBody>
      </p:sp>
      <p:cxnSp>
        <p:nvCxnSpPr>
          <p:cNvPr id="128" name="Google Shape;128;p23"/>
          <p:cNvCxnSpPr/>
          <p:nvPr/>
        </p:nvCxnSpPr>
        <p:spPr>
          <a:xfrm>
            <a:off x="7488195" y="3138034"/>
            <a:ext cx="1153200" cy="0"/>
          </a:xfrm>
          <a:prstGeom prst="straightConnector1">
            <a:avLst/>
          </a:prstGeom>
          <a:noFill/>
          <a:ln cap="rnd" cmpd="sng" w="19050">
            <a:solidFill>
              <a:srgbClr val="657786"/>
            </a:solidFill>
            <a:prstDash val="dot"/>
            <a:miter lim="800000"/>
            <a:headEnd len="sm" w="sm" type="none"/>
            <a:tailEnd len="sm" w="sm" type="none"/>
          </a:ln>
        </p:spPr>
      </p:cxnSp>
      <p:sp>
        <p:nvSpPr>
          <p:cNvPr id="129" name="Google Shape;129;p23"/>
          <p:cNvSpPr txBox="1"/>
          <p:nvPr/>
        </p:nvSpPr>
        <p:spPr>
          <a:xfrm>
            <a:off x="761325" y="261594"/>
            <a:ext cx="6921600" cy="441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0000"/>
              </a:buClr>
              <a:buSzPts val="1100"/>
              <a:buFont typeface="Arial"/>
              <a:buNone/>
            </a:pPr>
            <a:r>
              <a:rPr lang="en" sz="3000">
                <a:solidFill>
                  <a:srgbClr val="D8DAE5"/>
                </a:solidFill>
                <a:latin typeface="Passion One"/>
                <a:ea typeface="Passion One"/>
                <a:cs typeface="Passion One"/>
                <a:sym typeface="Passion One"/>
              </a:rPr>
              <a:t>EVOLUTION OF TESTING</a:t>
            </a:r>
            <a:endParaRPr sz="3000">
              <a:solidFill>
                <a:srgbClr val="D8DAE5"/>
              </a:solidFill>
              <a:latin typeface="Passion One"/>
              <a:ea typeface="Passion One"/>
              <a:cs typeface="Passion One"/>
              <a:sym typeface="Passion One"/>
            </a:endParaRPr>
          </a:p>
        </p:txBody>
      </p:sp>
      <p:sp>
        <p:nvSpPr>
          <p:cNvPr id="130" name="Google Shape;130;p23"/>
          <p:cNvSpPr txBox="1"/>
          <p:nvPr/>
        </p:nvSpPr>
        <p:spPr>
          <a:xfrm>
            <a:off x="783025" y="241476"/>
            <a:ext cx="4749600" cy="441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3000">
                <a:solidFill>
                  <a:srgbClr val="46484B"/>
                </a:solidFill>
                <a:latin typeface="Passion One"/>
                <a:ea typeface="Passion One"/>
                <a:cs typeface="Passion One"/>
                <a:sym typeface="Passion One"/>
              </a:rPr>
              <a:t>EVOLUTION OF TESTING</a:t>
            </a:r>
            <a:endParaRPr sz="3000">
              <a:solidFill>
                <a:srgbClr val="46484B"/>
              </a:solidFill>
              <a:latin typeface="Passion One"/>
              <a:ea typeface="Passion One"/>
              <a:cs typeface="Passion One"/>
              <a:sym typeface="Passion One"/>
            </a:endParaRPr>
          </a:p>
        </p:txBody>
      </p:sp>
      <p:sp>
        <p:nvSpPr>
          <p:cNvPr id="131" name="Google Shape;131;p23"/>
          <p:cNvSpPr/>
          <p:nvPr/>
        </p:nvSpPr>
        <p:spPr>
          <a:xfrm>
            <a:off x="569750" y="292280"/>
            <a:ext cx="95400" cy="467700"/>
          </a:xfrm>
          <a:prstGeom prst="rect">
            <a:avLst/>
          </a:prstGeom>
          <a:solidFill>
            <a:srgbClr val="FFE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2" name="Google Shape;132;p23"/>
          <p:cNvCxnSpPr/>
          <p:nvPr/>
        </p:nvCxnSpPr>
        <p:spPr>
          <a:xfrm>
            <a:off x="576883" y="3066191"/>
            <a:ext cx="0" cy="143700"/>
          </a:xfrm>
          <a:prstGeom prst="straightConnector1">
            <a:avLst/>
          </a:prstGeom>
          <a:noFill/>
          <a:ln cap="flat" cmpd="sng" w="19050">
            <a:solidFill>
              <a:srgbClr val="657786"/>
            </a:solidFill>
            <a:prstDash val="solid"/>
            <a:round/>
            <a:headEnd len="med" w="med" type="none"/>
            <a:tailEnd len="med" w="med" type="none"/>
          </a:ln>
        </p:spPr>
      </p:cxnSp>
      <p:cxnSp>
        <p:nvCxnSpPr>
          <p:cNvPr id="133" name="Google Shape;133;p23"/>
          <p:cNvCxnSpPr/>
          <p:nvPr/>
        </p:nvCxnSpPr>
        <p:spPr>
          <a:xfrm>
            <a:off x="2304058" y="3066191"/>
            <a:ext cx="0" cy="143700"/>
          </a:xfrm>
          <a:prstGeom prst="straightConnector1">
            <a:avLst/>
          </a:prstGeom>
          <a:noFill/>
          <a:ln cap="flat" cmpd="sng" w="19050">
            <a:solidFill>
              <a:srgbClr val="657786"/>
            </a:solidFill>
            <a:prstDash val="solid"/>
            <a:round/>
            <a:headEnd len="med" w="med" type="none"/>
            <a:tailEnd len="med" w="med" type="none"/>
          </a:ln>
        </p:spPr>
      </p:cxnSp>
      <p:cxnSp>
        <p:nvCxnSpPr>
          <p:cNvPr id="134" name="Google Shape;134;p23"/>
          <p:cNvCxnSpPr/>
          <p:nvPr/>
        </p:nvCxnSpPr>
        <p:spPr>
          <a:xfrm>
            <a:off x="4031233" y="3066191"/>
            <a:ext cx="0" cy="143700"/>
          </a:xfrm>
          <a:prstGeom prst="straightConnector1">
            <a:avLst/>
          </a:prstGeom>
          <a:noFill/>
          <a:ln cap="flat" cmpd="sng" w="19050">
            <a:solidFill>
              <a:srgbClr val="657786"/>
            </a:solidFill>
            <a:prstDash val="solid"/>
            <a:round/>
            <a:headEnd len="med" w="med" type="none"/>
            <a:tailEnd len="med" w="med" type="none"/>
          </a:ln>
        </p:spPr>
      </p:cxnSp>
      <p:cxnSp>
        <p:nvCxnSpPr>
          <p:cNvPr id="135" name="Google Shape;135;p23"/>
          <p:cNvCxnSpPr/>
          <p:nvPr/>
        </p:nvCxnSpPr>
        <p:spPr>
          <a:xfrm>
            <a:off x="5758408" y="3066191"/>
            <a:ext cx="0" cy="143700"/>
          </a:xfrm>
          <a:prstGeom prst="straightConnector1">
            <a:avLst/>
          </a:prstGeom>
          <a:noFill/>
          <a:ln cap="flat" cmpd="sng" w="19050">
            <a:solidFill>
              <a:srgbClr val="657786"/>
            </a:solidFill>
            <a:prstDash val="solid"/>
            <a:round/>
            <a:headEnd len="med" w="med" type="none"/>
            <a:tailEnd len="med" w="med" type="none"/>
          </a:ln>
        </p:spPr>
      </p:cxnSp>
      <p:cxnSp>
        <p:nvCxnSpPr>
          <p:cNvPr id="136" name="Google Shape;136;p23"/>
          <p:cNvCxnSpPr/>
          <p:nvPr/>
        </p:nvCxnSpPr>
        <p:spPr>
          <a:xfrm>
            <a:off x="7485583" y="3066191"/>
            <a:ext cx="0" cy="143700"/>
          </a:xfrm>
          <a:prstGeom prst="straightConnector1">
            <a:avLst/>
          </a:prstGeom>
          <a:noFill/>
          <a:ln cap="flat" cmpd="sng" w="19050">
            <a:solidFill>
              <a:srgbClr val="657786"/>
            </a:solidFill>
            <a:prstDash val="solid"/>
            <a:round/>
            <a:headEnd len="med" w="med" type="none"/>
            <a:tailEnd len="med" w="med" type="none"/>
          </a:ln>
        </p:spPr>
      </p:cxnSp>
      <p:pic>
        <p:nvPicPr>
          <p:cNvPr id="137" name="Google Shape;137;p23"/>
          <p:cNvPicPr preferRelativeResize="0"/>
          <p:nvPr/>
        </p:nvPicPr>
        <p:blipFill>
          <a:blip r:embed="rId3">
            <a:alphaModFix/>
          </a:blip>
          <a:stretch>
            <a:fillRect/>
          </a:stretch>
        </p:blipFill>
        <p:spPr>
          <a:xfrm>
            <a:off x="556080" y="2212845"/>
            <a:ext cx="619909" cy="619910"/>
          </a:xfrm>
          <a:prstGeom prst="rect">
            <a:avLst/>
          </a:prstGeom>
          <a:noFill/>
          <a:ln>
            <a:noFill/>
          </a:ln>
        </p:spPr>
      </p:pic>
      <p:pic>
        <p:nvPicPr>
          <p:cNvPr id="138" name="Google Shape;138;p23"/>
          <p:cNvPicPr preferRelativeResize="0"/>
          <p:nvPr/>
        </p:nvPicPr>
        <p:blipFill>
          <a:blip r:embed="rId4">
            <a:alphaModFix/>
          </a:blip>
          <a:stretch>
            <a:fillRect/>
          </a:stretch>
        </p:blipFill>
        <p:spPr>
          <a:xfrm>
            <a:off x="2313316" y="2232505"/>
            <a:ext cx="580589" cy="580591"/>
          </a:xfrm>
          <a:prstGeom prst="rect">
            <a:avLst/>
          </a:prstGeom>
          <a:noFill/>
          <a:ln>
            <a:noFill/>
          </a:ln>
        </p:spPr>
      </p:pic>
      <p:pic>
        <p:nvPicPr>
          <p:cNvPr id="139" name="Google Shape;139;p23"/>
          <p:cNvPicPr preferRelativeResize="0"/>
          <p:nvPr/>
        </p:nvPicPr>
        <p:blipFill>
          <a:blip r:embed="rId5">
            <a:alphaModFix/>
          </a:blip>
          <a:stretch>
            <a:fillRect/>
          </a:stretch>
        </p:blipFill>
        <p:spPr>
          <a:xfrm>
            <a:off x="4031237" y="2232505"/>
            <a:ext cx="580589" cy="580591"/>
          </a:xfrm>
          <a:prstGeom prst="rect">
            <a:avLst/>
          </a:prstGeom>
          <a:noFill/>
          <a:ln>
            <a:noFill/>
          </a:ln>
        </p:spPr>
      </p:pic>
      <p:pic>
        <p:nvPicPr>
          <p:cNvPr id="140" name="Google Shape;140;p23"/>
          <p:cNvPicPr preferRelativeResize="0"/>
          <p:nvPr/>
        </p:nvPicPr>
        <p:blipFill>
          <a:blip r:embed="rId6">
            <a:alphaModFix/>
          </a:blip>
          <a:stretch>
            <a:fillRect/>
          </a:stretch>
        </p:blipFill>
        <p:spPr>
          <a:xfrm>
            <a:off x="5758420" y="2212850"/>
            <a:ext cx="619900" cy="619900"/>
          </a:xfrm>
          <a:prstGeom prst="rect">
            <a:avLst/>
          </a:prstGeom>
          <a:noFill/>
          <a:ln>
            <a:noFill/>
          </a:ln>
        </p:spPr>
      </p:pic>
      <p:pic>
        <p:nvPicPr>
          <p:cNvPr id="141" name="Google Shape;141;p23"/>
          <p:cNvPicPr preferRelativeResize="0"/>
          <p:nvPr/>
        </p:nvPicPr>
        <p:blipFill>
          <a:blip r:embed="rId7">
            <a:alphaModFix/>
          </a:blip>
          <a:stretch>
            <a:fillRect/>
          </a:stretch>
        </p:blipFill>
        <p:spPr>
          <a:xfrm>
            <a:off x="7485595" y="2243092"/>
            <a:ext cx="770750" cy="559417"/>
          </a:xfrm>
          <a:prstGeom prst="rect">
            <a:avLst/>
          </a:prstGeom>
          <a:noFill/>
          <a:ln>
            <a:noFill/>
          </a:ln>
        </p:spPr>
      </p:pic>
      <p:cxnSp>
        <p:nvCxnSpPr>
          <p:cNvPr id="142" name="Google Shape;142;p23"/>
          <p:cNvCxnSpPr/>
          <p:nvPr/>
        </p:nvCxnSpPr>
        <p:spPr>
          <a:xfrm>
            <a:off x="597888" y="3138025"/>
            <a:ext cx="6899700" cy="0"/>
          </a:xfrm>
          <a:prstGeom prst="straightConnector1">
            <a:avLst/>
          </a:prstGeom>
          <a:noFill/>
          <a:ln cap="rnd" cmpd="sng" w="19050">
            <a:solidFill>
              <a:srgbClr val="657786"/>
            </a:solidFill>
            <a:prstDash val="solid"/>
            <a:miter lim="800000"/>
            <a:headEnd len="sm" w="sm" type="none"/>
            <a:tailEnd len="sm" w="sm" type="none"/>
          </a:ln>
        </p:spPr>
      </p:cxnSp>
      <p:grpSp>
        <p:nvGrpSpPr>
          <p:cNvPr id="143" name="Google Shape;143;p23"/>
          <p:cNvGrpSpPr/>
          <p:nvPr/>
        </p:nvGrpSpPr>
        <p:grpSpPr>
          <a:xfrm>
            <a:off x="7965794" y="4767155"/>
            <a:ext cx="1186346" cy="414300"/>
            <a:chOff x="7891653" y="4711550"/>
            <a:chExt cx="1186346" cy="414300"/>
          </a:xfrm>
        </p:grpSpPr>
        <p:pic>
          <p:nvPicPr>
            <p:cNvPr id="144" name="Google Shape;144;p23"/>
            <p:cNvPicPr preferRelativeResize="0"/>
            <p:nvPr/>
          </p:nvPicPr>
          <p:blipFill>
            <a:blip r:embed="rId8">
              <a:alphaModFix/>
            </a:blip>
            <a:stretch>
              <a:fillRect/>
            </a:stretch>
          </p:blipFill>
          <p:spPr>
            <a:xfrm>
              <a:off x="7891653" y="4749699"/>
              <a:ext cx="197675" cy="197675"/>
            </a:xfrm>
            <a:prstGeom prst="rect">
              <a:avLst/>
            </a:prstGeom>
            <a:noFill/>
            <a:ln>
              <a:noFill/>
            </a:ln>
          </p:spPr>
        </p:pic>
        <p:sp>
          <p:nvSpPr>
            <p:cNvPr id="145" name="Google Shape;145;p23"/>
            <p:cNvSpPr txBox="1"/>
            <p:nvPr/>
          </p:nvSpPr>
          <p:spPr>
            <a:xfrm>
              <a:off x="8059499" y="4711550"/>
              <a:ext cx="1018500" cy="41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888888"/>
                  </a:solidFill>
                  <a:latin typeface="Montserrat"/>
                  <a:ea typeface="Montserrat"/>
                  <a:cs typeface="Montserrat"/>
                  <a:sym typeface="Montserrat"/>
                </a:rPr>
                <a:t>www.testim.io</a:t>
              </a:r>
              <a:endParaRPr b="1" sz="800">
                <a:solidFill>
                  <a:srgbClr val="888888"/>
                </a:solidFill>
                <a:latin typeface="Montserrat"/>
                <a:ea typeface="Montserrat"/>
                <a:cs typeface="Montserrat"/>
                <a:sym typeface="Montserrat"/>
              </a:endParaRPr>
            </a:p>
            <a:p>
              <a:pPr indent="0" lvl="0" marL="0" rtl="0" algn="l">
                <a:spcBef>
                  <a:spcPts val="0"/>
                </a:spcBef>
                <a:spcAft>
                  <a:spcPts val="0"/>
                </a:spcAft>
                <a:buNone/>
              </a:pPr>
              <a:r>
                <a:t/>
              </a:r>
              <a:endParaRPr b="1" sz="1000">
                <a:solidFill>
                  <a:srgbClr val="46484B"/>
                </a:solidFill>
                <a:latin typeface="Open Sans"/>
                <a:ea typeface="Open Sans"/>
                <a:cs typeface="Open Sans"/>
                <a:sym typeface="Open Sans"/>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DC0FA"/>
        </a:solidFill>
      </p:bgPr>
    </p:bg>
    <p:spTree>
      <p:nvGrpSpPr>
        <p:cNvPr id="150" name="Shape 150"/>
        <p:cNvGrpSpPr/>
        <p:nvPr/>
      </p:nvGrpSpPr>
      <p:grpSpPr>
        <a:xfrm>
          <a:off x="0" y="0"/>
          <a:ext cx="0" cy="0"/>
          <a:chOff x="0" y="0"/>
          <a:chExt cx="0" cy="0"/>
        </a:xfrm>
      </p:grpSpPr>
      <p:sp>
        <p:nvSpPr>
          <p:cNvPr id="151" name="Google Shape;151;p24"/>
          <p:cNvSpPr txBox="1"/>
          <p:nvPr/>
        </p:nvSpPr>
        <p:spPr>
          <a:xfrm>
            <a:off x="3080218" y="1856522"/>
            <a:ext cx="3026400" cy="615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SzPts val="1100"/>
              <a:buNone/>
            </a:pPr>
            <a:r>
              <a:rPr b="1" lang="en" sz="5000">
                <a:solidFill>
                  <a:srgbClr val="A8D9FA"/>
                </a:solidFill>
                <a:latin typeface="Passion One"/>
                <a:ea typeface="Passion One"/>
                <a:cs typeface="Passion One"/>
                <a:sym typeface="Passion One"/>
              </a:rPr>
              <a:t>CURRENT</a:t>
            </a:r>
            <a:endParaRPr b="1" sz="5000">
              <a:solidFill>
                <a:srgbClr val="A8D9FA"/>
              </a:solidFill>
              <a:latin typeface="Passion One"/>
              <a:ea typeface="Passion One"/>
              <a:cs typeface="Passion One"/>
              <a:sym typeface="Passion One"/>
            </a:endParaRPr>
          </a:p>
        </p:txBody>
      </p:sp>
      <p:sp>
        <p:nvSpPr>
          <p:cNvPr id="152" name="Google Shape;152;p24"/>
          <p:cNvSpPr txBox="1"/>
          <p:nvPr/>
        </p:nvSpPr>
        <p:spPr>
          <a:xfrm>
            <a:off x="3082720" y="2380160"/>
            <a:ext cx="3507300" cy="615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b="1" lang="en" sz="5000">
                <a:solidFill>
                  <a:srgbClr val="A8D9FA"/>
                </a:solidFill>
                <a:latin typeface="Passion One"/>
                <a:ea typeface="Passion One"/>
                <a:cs typeface="Passion One"/>
                <a:sym typeface="Passion One"/>
              </a:rPr>
              <a:t>CHALLENGES</a:t>
            </a:r>
            <a:endParaRPr b="1" sz="5000">
              <a:solidFill>
                <a:srgbClr val="A8D9FA"/>
              </a:solidFill>
              <a:latin typeface="Passion One"/>
              <a:ea typeface="Passion One"/>
              <a:cs typeface="Passion One"/>
              <a:sym typeface="Passion One"/>
            </a:endParaRPr>
          </a:p>
        </p:txBody>
      </p:sp>
      <p:sp>
        <p:nvSpPr>
          <p:cNvPr id="153" name="Google Shape;153;p24"/>
          <p:cNvSpPr txBox="1"/>
          <p:nvPr/>
        </p:nvSpPr>
        <p:spPr>
          <a:xfrm>
            <a:off x="3112454" y="1826848"/>
            <a:ext cx="3026400" cy="615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SzPts val="1100"/>
              <a:buNone/>
            </a:pPr>
            <a:r>
              <a:rPr b="1" lang="en" sz="5000">
                <a:solidFill>
                  <a:srgbClr val="FFFFFF"/>
                </a:solidFill>
                <a:latin typeface="Passion One"/>
                <a:ea typeface="Passion One"/>
                <a:cs typeface="Passion One"/>
                <a:sym typeface="Passion One"/>
              </a:rPr>
              <a:t>CURRENT</a:t>
            </a:r>
            <a:endParaRPr b="1" sz="5000">
              <a:solidFill>
                <a:srgbClr val="FFFFFF"/>
              </a:solidFill>
              <a:latin typeface="Passion One"/>
              <a:ea typeface="Passion One"/>
              <a:cs typeface="Passion One"/>
              <a:sym typeface="Passion One"/>
            </a:endParaRPr>
          </a:p>
        </p:txBody>
      </p:sp>
      <p:sp>
        <p:nvSpPr>
          <p:cNvPr id="154" name="Google Shape;154;p24"/>
          <p:cNvSpPr txBox="1"/>
          <p:nvPr/>
        </p:nvSpPr>
        <p:spPr>
          <a:xfrm>
            <a:off x="3114973" y="2350485"/>
            <a:ext cx="3507300" cy="615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b="1" lang="en" sz="5000">
                <a:solidFill>
                  <a:srgbClr val="FFFFFF"/>
                </a:solidFill>
                <a:latin typeface="Passion One"/>
                <a:ea typeface="Passion One"/>
                <a:cs typeface="Passion One"/>
                <a:sym typeface="Passion One"/>
              </a:rPr>
              <a:t>CHALLENGES</a:t>
            </a:r>
            <a:endParaRPr b="1" sz="5000">
              <a:solidFill>
                <a:srgbClr val="FFFFFF"/>
              </a:solidFill>
              <a:latin typeface="Passion One"/>
              <a:ea typeface="Passion One"/>
              <a:cs typeface="Passion One"/>
              <a:sym typeface="Passion One"/>
            </a:endParaRPr>
          </a:p>
        </p:txBody>
      </p:sp>
      <p:sp>
        <p:nvSpPr>
          <p:cNvPr id="155" name="Google Shape;155;p24"/>
          <p:cNvSpPr/>
          <p:nvPr/>
        </p:nvSpPr>
        <p:spPr>
          <a:xfrm>
            <a:off x="2901345" y="2057410"/>
            <a:ext cx="130200" cy="980400"/>
          </a:xfrm>
          <a:prstGeom prst="rect">
            <a:avLst/>
          </a:prstGeom>
          <a:solidFill>
            <a:srgbClr val="FFE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5"/>
          <p:cNvSpPr txBox="1"/>
          <p:nvPr/>
        </p:nvSpPr>
        <p:spPr>
          <a:xfrm>
            <a:off x="1790311" y="1408990"/>
            <a:ext cx="5103900" cy="441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300">
                <a:solidFill>
                  <a:srgbClr val="46484B"/>
                </a:solidFill>
                <a:latin typeface="Montserrat Medium"/>
                <a:ea typeface="Montserrat Medium"/>
                <a:cs typeface="Montserrat Medium"/>
                <a:sym typeface="Montserrat Medium"/>
              </a:rPr>
              <a:t>Not at all, we test last, we test quality into the product</a:t>
            </a:r>
            <a:endParaRPr sz="1300">
              <a:solidFill>
                <a:srgbClr val="46484B"/>
              </a:solidFill>
              <a:latin typeface="Montserrat Medium"/>
              <a:ea typeface="Montserrat Medium"/>
              <a:cs typeface="Montserrat Medium"/>
              <a:sym typeface="Montserrat Medium"/>
            </a:endParaRPr>
          </a:p>
        </p:txBody>
      </p:sp>
      <p:sp>
        <p:nvSpPr>
          <p:cNvPr id="161" name="Google Shape;161;p25"/>
          <p:cNvSpPr txBox="1"/>
          <p:nvPr/>
        </p:nvSpPr>
        <p:spPr>
          <a:xfrm>
            <a:off x="1790300" y="2145250"/>
            <a:ext cx="4362900" cy="441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300">
                <a:solidFill>
                  <a:srgbClr val="46484B"/>
                </a:solidFill>
                <a:latin typeface="Montserrat Medium"/>
                <a:ea typeface="Montserrat Medium"/>
                <a:cs typeface="Montserrat Medium"/>
                <a:sym typeface="Montserrat Medium"/>
              </a:rPr>
              <a:t>Testing involved early, but still have an extended test phase before release</a:t>
            </a:r>
            <a:endParaRPr sz="1300">
              <a:solidFill>
                <a:srgbClr val="46484B"/>
              </a:solidFill>
              <a:latin typeface="Montserrat Medium"/>
              <a:ea typeface="Montserrat Medium"/>
              <a:cs typeface="Montserrat Medium"/>
              <a:sym typeface="Montserrat Medium"/>
            </a:endParaRPr>
          </a:p>
        </p:txBody>
      </p:sp>
      <p:sp>
        <p:nvSpPr>
          <p:cNvPr id="162" name="Google Shape;162;p25"/>
          <p:cNvSpPr txBox="1"/>
          <p:nvPr/>
        </p:nvSpPr>
        <p:spPr>
          <a:xfrm>
            <a:off x="1790311" y="2884357"/>
            <a:ext cx="5103900" cy="441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300">
                <a:solidFill>
                  <a:srgbClr val="46484B"/>
                </a:solidFill>
                <a:latin typeface="Montserrat Medium"/>
                <a:ea typeface="Montserrat Medium"/>
                <a:cs typeface="Montserrat Medium"/>
                <a:sym typeface="Montserrat Medium"/>
              </a:rPr>
              <a:t>We could probably release after every sprint</a:t>
            </a:r>
            <a:endParaRPr sz="1300">
              <a:solidFill>
                <a:srgbClr val="46484B"/>
              </a:solidFill>
              <a:latin typeface="Montserrat Medium"/>
              <a:ea typeface="Montserrat Medium"/>
              <a:cs typeface="Montserrat Medium"/>
              <a:sym typeface="Montserrat Medium"/>
            </a:endParaRPr>
          </a:p>
        </p:txBody>
      </p:sp>
      <p:sp>
        <p:nvSpPr>
          <p:cNvPr id="163" name="Google Shape;163;p25"/>
          <p:cNvSpPr txBox="1"/>
          <p:nvPr/>
        </p:nvSpPr>
        <p:spPr>
          <a:xfrm>
            <a:off x="1796999" y="3523316"/>
            <a:ext cx="5103900" cy="441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300">
                <a:solidFill>
                  <a:srgbClr val="46484B"/>
                </a:solidFill>
                <a:latin typeface="Montserrat Medium"/>
                <a:ea typeface="Montserrat Medium"/>
                <a:cs typeface="Montserrat Medium"/>
                <a:sym typeface="Montserrat Medium"/>
              </a:rPr>
              <a:t>We could ship daily if we wanted to</a:t>
            </a:r>
            <a:endParaRPr sz="1300">
              <a:solidFill>
                <a:srgbClr val="46484B"/>
              </a:solidFill>
              <a:latin typeface="Montserrat Medium"/>
              <a:ea typeface="Montserrat Medium"/>
              <a:cs typeface="Montserrat Medium"/>
              <a:sym typeface="Montserrat Medium"/>
            </a:endParaRPr>
          </a:p>
        </p:txBody>
      </p:sp>
      <p:sp>
        <p:nvSpPr>
          <p:cNvPr id="164" name="Google Shape;164;p25"/>
          <p:cNvSpPr txBox="1"/>
          <p:nvPr/>
        </p:nvSpPr>
        <p:spPr>
          <a:xfrm>
            <a:off x="1796999" y="4178747"/>
            <a:ext cx="5103900" cy="441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300">
                <a:solidFill>
                  <a:srgbClr val="46484B"/>
                </a:solidFill>
                <a:latin typeface="Montserrat Medium"/>
                <a:ea typeface="Montserrat Medium"/>
                <a:cs typeface="Montserrat Medium"/>
                <a:sym typeface="Montserrat Medium"/>
              </a:rPr>
              <a:t>We could deploy any minute of any day</a:t>
            </a:r>
            <a:endParaRPr sz="1300">
              <a:solidFill>
                <a:srgbClr val="46484B"/>
              </a:solidFill>
              <a:latin typeface="Montserrat Medium"/>
              <a:ea typeface="Montserrat Medium"/>
              <a:cs typeface="Montserrat Medium"/>
              <a:sym typeface="Montserrat Medium"/>
            </a:endParaRPr>
          </a:p>
        </p:txBody>
      </p:sp>
      <p:grpSp>
        <p:nvGrpSpPr>
          <p:cNvPr id="165" name="Google Shape;165;p25"/>
          <p:cNvGrpSpPr/>
          <p:nvPr/>
        </p:nvGrpSpPr>
        <p:grpSpPr>
          <a:xfrm>
            <a:off x="1874148" y="1846658"/>
            <a:ext cx="5152813" cy="135600"/>
            <a:chOff x="934786" y="1941393"/>
            <a:chExt cx="5152813" cy="135600"/>
          </a:xfrm>
        </p:grpSpPr>
        <p:sp>
          <p:nvSpPr>
            <p:cNvPr id="166" name="Google Shape;166;p25"/>
            <p:cNvSpPr/>
            <p:nvPr/>
          </p:nvSpPr>
          <p:spPr>
            <a:xfrm>
              <a:off x="934799" y="1941393"/>
              <a:ext cx="5152800" cy="135600"/>
            </a:xfrm>
            <a:prstGeom prst="rect">
              <a:avLst/>
            </a:prstGeom>
            <a:solidFill>
              <a:srgbClr val="000000">
                <a:alpha val="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5"/>
            <p:cNvSpPr/>
            <p:nvPr/>
          </p:nvSpPr>
          <p:spPr>
            <a:xfrm>
              <a:off x="934786" y="1941393"/>
              <a:ext cx="632100" cy="135600"/>
            </a:xfrm>
            <a:prstGeom prst="rect">
              <a:avLst/>
            </a:prstGeom>
            <a:solidFill>
              <a:srgbClr val="5DC0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 name="Google Shape;168;p25"/>
          <p:cNvGrpSpPr/>
          <p:nvPr/>
        </p:nvGrpSpPr>
        <p:grpSpPr>
          <a:xfrm>
            <a:off x="1893110" y="2682693"/>
            <a:ext cx="5152813" cy="135600"/>
            <a:chOff x="902350" y="2885225"/>
            <a:chExt cx="5152813" cy="135600"/>
          </a:xfrm>
        </p:grpSpPr>
        <p:sp>
          <p:nvSpPr>
            <p:cNvPr id="169" name="Google Shape;169;p25"/>
            <p:cNvSpPr/>
            <p:nvPr/>
          </p:nvSpPr>
          <p:spPr>
            <a:xfrm>
              <a:off x="902363" y="2885225"/>
              <a:ext cx="5152800" cy="135600"/>
            </a:xfrm>
            <a:prstGeom prst="rect">
              <a:avLst/>
            </a:prstGeom>
            <a:solidFill>
              <a:srgbClr val="000000">
                <a:alpha val="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5"/>
            <p:cNvSpPr/>
            <p:nvPr/>
          </p:nvSpPr>
          <p:spPr>
            <a:xfrm>
              <a:off x="902350" y="2885225"/>
              <a:ext cx="2921100" cy="135600"/>
            </a:xfrm>
            <a:prstGeom prst="rect">
              <a:avLst/>
            </a:prstGeom>
            <a:solidFill>
              <a:srgbClr val="5DC0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 name="Google Shape;171;p25"/>
          <p:cNvGrpSpPr/>
          <p:nvPr/>
        </p:nvGrpSpPr>
        <p:grpSpPr>
          <a:xfrm>
            <a:off x="1893110" y="3321935"/>
            <a:ext cx="5152813" cy="135613"/>
            <a:chOff x="902350" y="3502138"/>
            <a:chExt cx="5152813" cy="135613"/>
          </a:xfrm>
        </p:grpSpPr>
        <p:sp>
          <p:nvSpPr>
            <p:cNvPr id="172" name="Google Shape;172;p25"/>
            <p:cNvSpPr/>
            <p:nvPr/>
          </p:nvSpPr>
          <p:spPr>
            <a:xfrm>
              <a:off x="902363" y="3502138"/>
              <a:ext cx="5152800" cy="135600"/>
            </a:xfrm>
            <a:prstGeom prst="rect">
              <a:avLst/>
            </a:prstGeom>
            <a:solidFill>
              <a:srgbClr val="000000">
                <a:alpha val="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5"/>
            <p:cNvSpPr/>
            <p:nvPr/>
          </p:nvSpPr>
          <p:spPr>
            <a:xfrm>
              <a:off x="902350" y="3502150"/>
              <a:ext cx="947100" cy="135600"/>
            </a:xfrm>
            <a:prstGeom prst="rect">
              <a:avLst/>
            </a:prstGeom>
            <a:solidFill>
              <a:srgbClr val="5DC0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25"/>
          <p:cNvGrpSpPr/>
          <p:nvPr/>
        </p:nvGrpSpPr>
        <p:grpSpPr>
          <a:xfrm>
            <a:off x="1893110" y="3975779"/>
            <a:ext cx="5152813" cy="135613"/>
            <a:chOff x="902350" y="3980413"/>
            <a:chExt cx="5152813" cy="135613"/>
          </a:xfrm>
        </p:grpSpPr>
        <p:sp>
          <p:nvSpPr>
            <p:cNvPr id="175" name="Google Shape;175;p25"/>
            <p:cNvSpPr/>
            <p:nvPr/>
          </p:nvSpPr>
          <p:spPr>
            <a:xfrm>
              <a:off x="902363" y="3980413"/>
              <a:ext cx="5152800" cy="135600"/>
            </a:xfrm>
            <a:prstGeom prst="rect">
              <a:avLst/>
            </a:prstGeom>
            <a:solidFill>
              <a:srgbClr val="000000">
                <a:alpha val="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5"/>
            <p:cNvSpPr/>
            <p:nvPr/>
          </p:nvSpPr>
          <p:spPr>
            <a:xfrm>
              <a:off x="902350" y="3980425"/>
              <a:ext cx="530100" cy="135600"/>
            </a:xfrm>
            <a:prstGeom prst="rect">
              <a:avLst/>
            </a:prstGeom>
            <a:solidFill>
              <a:srgbClr val="5DC0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 name="Google Shape;177;p25"/>
          <p:cNvGrpSpPr/>
          <p:nvPr/>
        </p:nvGrpSpPr>
        <p:grpSpPr>
          <a:xfrm>
            <a:off x="1893110" y="4601335"/>
            <a:ext cx="5152813" cy="135613"/>
            <a:chOff x="902350" y="4629138"/>
            <a:chExt cx="5152813" cy="135613"/>
          </a:xfrm>
        </p:grpSpPr>
        <p:sp>
          <p:nvSpPr>
            <p:cNvPr id="178" name="Google Shape;178;p25"/>
            <p:cNvSpPr/>
            <p:nvPr/>
          </p:nvSpPr>
          <p:spPr>
            <a:xfrm>
              <a:off x="902363" y="4629138"/>
              <a:ext cx="5152800" cy="135600"/>
            </a:xfrm>
            <a:prstGeom prst="rect">
              <a:avLst/>
            </a:prstGeom>
            <a:solidFill>
              <a:srgbClr val="000000">
                <a:alpha val="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5"/>
            <p:cNvSpPr/>
            <p:nvPr/>
          </p:nvSpPr>
          <p:spPr>
            <a:xfrm>
              <a:off x="902350" y="4629150"/>
              <a:ext cx="95400" cy="135600"/>
            </a:xfrm>
            <a:prstGeom prst="rect">
              <a:avLst/>
            </a:prstGeom>
            <a:solidFill>
              <a:srgbClr val="5DC0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 name="Google Shape;180;p25"/>
          <p:cNvSpPr txBox="1"/>
          <p:nvPr/>
        </p:nvSpPr>
        <p:spPr>
          <a:xfrm>
            <a:off x="2000209" y="1408990"/>
            <a:ext cx="5103900" cy="441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b="1" lang="en" sz="1300">
                <a:solidFill>
                  <a:srgbClr val="46484B"/>
                </a:solidFill>
                <a:latin typeface="Montserrat"/>
                <a:ea typeface="Montserrat"/>
                <a:cs typeface="Montserrat"/>
                <a:sym typeface="Montserrat"/>
              </a:rPr>
              <a:t>13%</a:t>
            </a:r>
            <a:endParaRPr b="1" sz="1300">
              <a:solidFill>
                <a:srgbClr val="46484B"/>
              </a:solidFill>
              <a:latin typeface="Montserrat"/>
              <a:ea typeface="Montserrat"/>
              <a:cs typeface="Montserrat"/>
              <a:sym typeface="Montserrat"/>
            </a:endParaRPr>
          </a:p>
        </p:txBody>
      </p:sp>
      <p:sp>
        <p:nvSpPr>
          <p:cNvPr id="181" name="Google Shape;181;p25"/>
          <p:cNvSpPr txBox="1"/>
          <p:nvPr/>
        </p:nvSpPr>
        <p:spPr>
          <a:xfrm>
            <a:off x="2000209" y="2145250"/>
            <a:ext cx="5103900" cy="441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b="1" lang="en" sz="1300">
                <a:solidFill>
                  <a:srgbClr val="46484B"/>
                </a:solidFill>
                <a:latin typeface="Montserrat"/>
                <a:ea typeface="Montserrat"/>
                <a:cs typeface="Montserrat"/>
                <a:sym typeface="Montserrat"/>
              </a:rPr>
              <a:t>57%</a:t>
            </a:r>
            <a:endParaRPr b="1" sz="1300">
              <a:solidFill>
                <a:srgbClr val="46484B"/>
              </a:solidFill>
              <a:latin typeface="Montserrat"/>
              <a:ea typeface="Montserrat"/>
              <a:cs typeface="Montserrat"/>
              <a:sym typeface="Montserrat"/>
            </a:endParaRPr>
          </a:p>
        </p:txBody>
      </p:sp>
      <p:sp>
        <p:nvSpPr>
          <p:cNvPr id="182" name="Google Shape;182;p25"/>
          <p:cNvSpPr txBox="1"/>
          <p:nvPr/>
        </p:nvSpPr>
        <p:spPr>
          <a:xfrm>
            <a:off x="2000209" y="2884357"/>
            <a:ext cx="5103900" cy="441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b="1" lang="en" sz="1300">
                <a:solidFill>
                  <a:srgbClr val="46484B"/>
                </a:solidFill>
                <a:latin typeface="Montserrat"/>
                <a:ea typeface="Montserrat"/>
                <a:cs typeface="Montserrat"/>
                <a:sym typeface="Montserrat"/>
              </a:rPr>
              <a:t>19%</a:t>
            </a:r>
            <a:endParaRPr b="1" sz="1300">
              <a:solidFill>
                <a:srgbClr val="46484B"/>
              </a:solidFill>
              <a:latin typeface="Montserrat"/>
              <a:ea typeface="Montserrat"/>
              <a:cs typeface="Montserrat"/>
              <a:sym typeface="Montserrat"/>
            </a:endParaRPr>
          </a:p>
        </p:txBody>
      </p:sp>
      <p:sp>
        <p:nvSpPr>
          <p:cNvPr id="183" name="Google Shape;183;p25"/>
          <p:cNvSpPr txBox="1"/>
          <p:nvPr/>
        </p:nvSpPr>
        <p:spPr>
          <a:xfrm>
            <a:off x="2006897" y="3523316"/>
            <a:ext cx="5103900" cy="441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b="1" lang="en" sz="1300">
                <a:solidFill>
                  <a:srgbClr val="46484B"/>
                </a:solidFill>
                <a:latin typeface="Montserrat"/>
                <a:ea typeface="Montserrat"/>
                <a:cs typeface="Montserrat"/>
                <a:sym typeface="Montserrat"/>
              </a:rPr>
              <a:t>10%</a:t>
            </a:r>
            <a:endParaRPr b="1" sz="1300">
              <a:solidFill>
                <a:srgbClr val="46484B"/>
              </a:solidFill>
              <a:latin typeface="Montserrat"/>
              <a:ea typeface="Montserrat"/>
              <a:cs typeface="Montserrat"/>
              <a:sym typeface="Montserrat"/>
            </a:endParaRPr>
          </a:p>
        </p:txBody>
      </p:sp>
      <p:sp>
        <p:nvSpPr>
          <p:cNvPr id="184" name="Google Shape;184;p25"/>
          <p:cNvSpPr txBox="1"/>
          <p:nvPr/>
        </p:nvSpPr>
        <p:spPr>
          <a:xfrm>
            <a:off x="2006897" y="4178747"/>
            <a:ext cx="5103900" cy="441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b="1" lang="en" sz="1300">
                <a:solidFill>
                  <a:srgbClr val="46484B"/>
                </a:solidFill>
                <a:latin typeface="Montserrat"/>
                <a:ea typeface="Montserrat"/>
                <a:cs typeface="Montserrat"/>
                <a:sym typeface="Montserrat"/>
              </a:rPr>
              <a:t>2%</a:t>
            </a:r>
            <a:endParaRPr b="1" sz="1300">
              <a:solidFill>
                <a:srgbClr val="46484B"/>
              </a:solidFill>
              <a:latin typeface="Montserrat"/>
              <a:ea typeface="Montserrat"/>
              <a:cs typeface="Montserrat"/>
              <a:sym typeface="Montserrat"/>
            </a:endParaRPr>
          </a:p>
        </p:txBody>
      </p:sp>
      <p:sp>
        <p:nvSpPr>
          <p:cNvPr id="185" name="Google Shape;185;p25"/>
          <p:cNvSpPr txBox="1"/>
          <p:nvPr/>
        </p:nvSpPr>
        <p:spPr>
          <a:xfrm>
            <a:off x="763849" y="506825"/>
            <a:ext cx="5436000" cy="441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 sz="3000">
                <a:solidFill>
                  <a:srgbClr val="D8DAE5"/>
                </a:solidFill>
                <a:latin typeface="Passion One"/>
                <a:ea typeface="Passion One"/>
                <a:cs typeface="Passion One"/>
                <a:sym typeface="Passion One"/>
              </a:rPr>
              <a:t>YOUR </a:t>
            </a:r>
            <a:r>
              <a:rPr lang="en" sz="3000">
                <a:solidFill>
                  <a:srgbClr val="D8DAE5"/>
                </a:solidFill>
                <a:latin typeface="Passion One"/>
                <a:ea typeface="Passion One"/>
                <a:cs typeface="Passion One"/>
                <a:sym typeface="Passion One"/>
              </a:rPr>
              <a:t>RELEASES?</a:t>
            </a:r>
            <a:endParaRPr sz="3000">
              <a:solidFill>
                <a:srgbClr val="D8DAE5"/>
              </a:solidFill>
              <a:latin typeface="Passion One"/>
              <a:ea typeface="Passion One"/>
              <a:cs typeface="Passion One"/>
              <a:sym typeface="Passion One"/>
            </a:endParaRPr>
          </a:p>
        </p:txBody>
      </p:sp>
      <p:sp>
        <p:nvSpPr>
          <p:cNvPr id="186" name="Google Shape;186;p25"/>
          <p:cNvSpPr txBox="1"/>
          <p:nvPr/>
        </p:nvSpPr>
        <p:spPr>
          <a:xfrm>
            <a:off x="761325" y="190028"/>
            <a:ext cx="6921600" cy="441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0000"/>
              </a:buClr>
              <a:buSzPts val="1100"/>
              <a:buFont typeface="Arial"/>
              <a:buNone/>
            </a:pPr>
            <a:r>
              <a:rPr lang="en" sz="3000">
                <a:solidFill>
                  <a:srgbClr val="D8DAE5"/>
                </a:solidFill>
                <a:latin typeface="Passion One"/>
                <a:ea typeface="Passion One"/>
                <a:cs typeface="Passion One"/>
                <a:sym typeface="Passion One"/>
              </a:rPr>
              <a:t>H</a:t>
            </a:r>
            <a:r>
              <a:rPr lang="en" sz="3000">
                <a:solidFill>
                  <a:srgbClr val="D8DAE5"/>
                </a:solidFill>
                <a:latin typeface="Passion One"/>
                <a:ea typeface="Passion One"/>
                <a:cs typeface="Passion One"/>
                <a:sym typeface="Passion One"/>
              </a:rPr>
              <a:t>OW FREQUENT ARE </a:t>
            </a:r>
            <a:endParaRPr sz="3000">
              <a:solidFill>
                <a:srgbClr val="D8DAE5"/>
              </a:solidFill>
              <a:latin typeface="Passion One"/>
              <a:ea typeface="Passion One"/>
              <a:cs typeface="Passion One"/>
              <a:sym typeface="Passion One"/>
            </a:endParaRPr>
          </a:p>
        </p:txBody>
      </p:sp>
      <p:sp>
        <p:nvSpPr>
          <p:cNvPr id="187" name="Google Shape;187;p25"/>
          <p:cNvSpPr txBox="1"/>
          <p:nvPr/>
        </p:nvSpPr>
        <p:spPr>
          <a:xfrm>
            <a:off x="783025" y="169910"/>
            <a:ext cx="4749600" cy="441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3000">
                <a:solidFill>
                  <a:schemeClr val="accent1"/>
                </a:solidFill>
                <a:latin typeface="Passion One"/>
                <a:ea typeface="Passion One"/>
                <a:cs typeface="Passion One"/>
                <a:sym typeface="Passion One"/>
              </a:rPr>
              <a:t>HOW FREQUENT ARE </a:t>
            </a:r>
            <a:endParaRPr sz="3000">
              <a:solidFill>
                <a:srgbClr val="46484B"/>
              </a:solidFill>
              <a:latin typeface="Passion One"/>
              <a:ea typeface="Passion One"/>
              <a:cs typeface="Passion One"/>
              <a:sym typeface="Passion One"/>
            </a:endParaRPr>
          </a:p>
        </p:txBody>
      </p:sp>
      <p:sp>
        <p:nvSpPr>
          <p:cNvPr id="188" name="Google Shape;188;p25"/>
          <p:cNvSpPr txBox="1"/>
          <p:nvPr/>
        </p:nvSpPr>
        <p:spPr>
          <a:xfrm>
            <a:off x="783025" y="493075"/>
            <a:ext cx="3758100" cy="441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sz="3000">
                <a:solidFill>
                  <a:schemeClr val="accent1"/>
                </a:solidFill>
                <a:latin typeface="Passion One"/>
                <a:ea typeface="Passion One"/>
                <a:cs typeface="Passion One"/>
                <a:sym typeface="Passion One"/>
              </a:rPr>
              <a:t>YOUR RELEASES?</a:t>
            </a:r>
            <a:endParaRPr sz="3000">
              <a:solidFill>
                <a:srgbClr val="46484B"/>
              </a:solidFill>
              <a:latin typeface="Passion One"/>
              <a:ea typeface="Passion One"/>
              <a:cs typeface="Passion One"/>
              <a:sym typeface="Passion One"/>
            </a:endParaRPr>
          </a:p>
        </p:txBody>
      </p:sp>
      <p:sp>
        <p:nvSpPr>
          <p:cNvPr id="189" name="Google Shape;189;p25"/>
          <p:cNvSpPr/>
          <p:nvPr/>
        </p:nvSpPr>
        <p:spPr>
          <a:xfrm>
            <a:off x="569750" y="292285"/>
            <a:ext cx="95400" cy="905700"/>
          </a:xfrm>
          <a:prstGeom prst="rect">
            <a:avLst/>
          </a:prstGeom>
          <a:solidFill>
            <a:srgbClr val="FFE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5"/>
          <p:cNvSpPr/>
          <p:nvPr/>
        </p:nvSpPr>
        <p:spPr>
          <a:xfrm>
            <a:off x="796325" y="976925"/>
            <a:ext cx="4845300" cy="2958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b="1" lang="en" sz="1200">
                <a:solidFill>
                  <a:srgbClr val="46484B"/>
                </a:solidFill>
                <a:latin typeface="Montserrat"/>
                <a:ea typeface="Montserrat"/>
                <a:cs typeface="Montserrat"/>
                <a:sym typeface="Montserrat"/>
              </a:rPr>
              <a:t>FROM A RECENT SURVEY TESTIM COMPLETED</a:t>
            </a:r>
            <a:endParaRPr b="1" sz="1200">
              <a:solidFill>
                <a:srgbClr val="46484B"/>
              </a:solidFill>
              <a:latin typeface="Montserrat"/>
              <a:ea typeface="Montserrat"/>
              <a:cs typeface="Montserrat"/>
              <a:sym typeface="Montserrat"/>
            </a:endParaRPr>
          </a:p>
        </p:txBody>
      </p:sp>
      <p:grpSp>
        <p:nvGrpSpPr>
          <p:cNvPr id="191" name="Google Shape;191;p25"/>
          <p:cNvGrpSpPr/>
          <p:nvPr/>
        </p:nvGrpSpPr>
        <p:grpSpPr>
          <a:xfrm>
            <a:off x="7965794" y="4767155"/>
            <a:ext cx="1186346" cy="414300"/>
            <a:chOff x="7891653" y="4711550"/>
            <a:chExt cx="1186346" cy="414300"/>
          </a:xfrm>
        </p:grpSpPr>
        <p:pic>
          <p:nvPicPr>
            <p:cNvPr id="192" name="Google Shape;192;p25"/>
            <p:cNvPicPr preferRelativeResize="0"/>
            <p:nvPr/>
          </p:nvPicPr>
          <p:blipFill>
            <a:blip r:embed="rId3">
              <a:alphaModFix/>
            </a:blip>
            <a:stretch>
              <a:fillRect/>
            </a:stretch>
          </p:blipFill>
          <p:spPr>
            <a:xfrm>
              <a:off x="7891653" y="4749699"/>
              <a:ext cx="197675" cy="197675"/>
            </a:xfrm>
            <a:prstGeom prst="rect">
              <a:avLst/>
            </a:prstGeom>
            <a:noFill/>
            <a:ln>
              <a:noFill/>
            </a:ln>
          </p:spPr>
        </p:pic>
        <p:sp>
          <p:nvSpPr>
            <p:cNvPr id="193" name="Google Shape;193;p25"/>
            <p:cNvSpPr txBox="1"/>
            <p:nvPr/>
          </p:nvSpPr>
          <p:spPr>
            <a:xfrm>
              <a:off x="8059499" y="4711550"/>
              <a:ext cx="1018500" cy="41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888888"/>
                  </a:solidFill>
                  <a:latin typeface="Montserrat"/>
                  <a:ea typeface="Montserrat"/>
                  <a:cs typeface="Montserrat"/>
                  <a:sym typeface="Montserrat"/>
                </a:rPr>
                <a:t>www.testim.io</a:t>
              </a:r>
              <a:endParaRPr b="1" sz="800">
                <a:solidFill>
                  <a:srgbClr val="888888"/>
                </a:solidFill>
                <a:latin typeface="Montserrat"/>
                <a:ea typeface="Montserrat"/>
                <a:cs typeface="Montserrat"/>
                <a:sym typeface="Montserrat"/>
              </a:endParaRPr>
            </a:p>
            <a:p>
              <a:pPr indent="0" lvl="0" marL="0" rtl="0" algn="l">
                <a:spcBef>
                  <a:spcPts val="0"/>
                </a:spcBef>
                <a:spcAft>
                  <a:spcPts val="0"/>
                </a:spcAft>
                <a:buNone/>
              </a:pPr>
              <a:r>
                <a:t/>
              </a:r>
              <a:endParaRPr b="1" sz="1000">
                <a:solidFill>
                  <a:srgbClr val="46484B"/>
                </a:solidFill>
                <a:latin typeface="Open Sans"/>
                <a:ea typeface="Open Sans"/>
                <a:cs typeface="Open Sans"/>
                <a:sym typeface="Open Sans"/>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6"/>
          <p:cNvSpPr txBox="1"/>
          <p:nvPr>
            <p:ph type="title"/>
          </p:nvPr>
        </p:nvSpPr>
        <p:spPr>
          <a:xfrm>
            <a:off x="761325" y="400804"/>
            <a:ext cx="4098000" cy="441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Font typeface="Arial"/>
              <a:buNone/>
            </a:pPr>
            <a:r>
              <a:rPr lang="en" sz="3000">
                <a:solidFill>
                  <a:srgbClr val="D9D9D9"/>
                </a:solidFill>
                <a:latin typeface="Passion One"/>
                <a:ea typeface="Passion One"/>
                <a:cs typeface="Passion One"/>
                <a:sym typeface="Passion One"/>
              </a:rPr>
              <a:t>CURRENT CHALLENGES</a:t>
            </a:r>
            <a:endParaRPr i="0" sz="3000" u="none" cap="none" strike="noStrike">
              <a:solidFill>
                <a:srgbClr val="D9D9D9"/>
              </a:solidFill>
              <a:latin typeface="Passion One"/>
              <a:ea typeface="Passion One"/>
              <a:cs typeface="Passion One"/>
              <a:sym typeface="Passion One"/>
            </a:endParaRPr>
          </a:p>
        </p:txBody>
      </p:sp>
      <p:sp>
        <p:nvSpPr>
          <p:cNvPr id="199" name="Google Shape;199;p26"/>
          <p:cNvSpPr txBox="1"/>
          <p:nvPr>
            <p:ph idx="2" type="title"/>
          </p:nvPr>
        </p:nvSpPr>
        <p:spPr>
          <a:xfrm>
            <a:off x="783025" y="379275"/>
            <a:ext cx="4076400" cy="441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Font typeface="Arial"/>
              <a:buNone/>
            </a:pPr>
            <a:r>
              <a:rPr lang="en" sz="3000">
                <a:solidFill>
                  <a:srgbClr val="46484B"/>
                </a:solidFill>
                <a:latin typeface="Passion One"/>
                <a:ea typeface="Passion One"/>
                <a:cs typeface="Passion One"/>
                <a:sym typeface="Passion One"/>
              </a:rPr>
              <a:t>CURRENT </a:t>
            </a:r>
            <a:r>
              <a:rPr lang="en" sz="3000">
                <a:solidFill>
                  <a:srgbClr val="46484B"/>
                </a:solidFill>
                <a:latin typeface="Passion One"/>
                <a:ea typeface="Passion One"/>
                <a:cs typeface="Passion One"/>
                <a:sym typeface="Passion One"/>
              </a:rPr>
              <a:t>CHALLENGES</a:t>
            </a:r>
            <a:endParaRPr i="0" sz="3000" u="none" cap="none" strike="noStrike">
              <a:solidFill>
                <a:srgbClr val="46484B"/>
              </a:solidFill>
              <a:latin typeface="Passion One"/>
              <a:ea typeface="Passion One"/>
              <a:cs typeface="Passion One"/>
              <a:sym typeface="Passion One"/>
            </a:endParaRPr>
          </a:p>
        </p:txBody>
      </p:sp>
      <p:sp>
        <p:nvSpPr>
          <p:cNvPr id="200" name="Google Shape;200;p26"/>
          <p:cNvSpPr/>
          <p:nvPr/>
        </p:nvSpPr>
        <p:spPr>
          <a:xfrm>
            <a:off x="569750" y="502350"/>
            <a:ext cx="95400" cy="708900"/>
          </a:xfrm>
          <a:prstGeom prst="rect">
            <a:avLst/>
          </a:prstGeom>
          <a:solidFill>
            <a:srgbClr val="FFE8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6"/>
          <p:cNvSpPr txBox="1"/>
          <p:nvPr>
            <p:ph idx="3" type="title"/>
          </p:nvPr>
        </p:nvSpPr>
        <p:spPr>
          <a:xfrm>
            <a:off x="761325" y="722904"/>
            <a:ext cx="4098000" cy="441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Font typeface="Arial"/>
              <a:buNone/>
            </a:pPr>
            <a:r>
              <a:rPr lang="en" sz="3000">
                <a:solidFill>
                  <a:srgbClr val="D9D9D9"/>
                </a:solidFill>
                <a:latin typeface="Passion One"/>
                <a:ea typeface="Passion One"/>
                <a:cs typeface="Passion One"/>
                <a:sym typeface="Passion One"/>
              </a:rPr>
              <a:t>RAPID RELEASE CYCLES</a:t>
            </a:r>
            <a:endParaRPr i="0" sz="3000" u="none" cap="none" strike="noStrike">
              <a:solidFill>
                <a:srgbClr val="D9D9D9"/>
              </a:solidFill>
              <a:latin typeface="Passion One"/>
              <a:ea typeface="Passion One"/>
              <a:cs typeface="Passion One"/>
              <a:sym typeface="Passion One"/>
            </a:endParaRPr>
          </a:p>
        </p:txBody>
      </p:sp>
      <p:sp>
        <p:nvSpPr>
          <p:cNvPr id="202" name="Google Shape;202;p26"/>
          <p:cNvSpPr txBox="1"/>
          <p:nvPr>
            <p:ph idx="4" type="title"/>
          </p:nvPr>
        </p:nvSpPr>
        <p:spPr>
          <a:xfrm>
            <a:off x="783025" y="701383"/>
            <a:ext cx="3363900" cy="441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Font typeface="Arial"/>
              <a:buNone/>
            </a:pPr>
            <a:r>
              <a:rPr lang="en" sz="3000">
                <a:solidFill>
                  <a:schemeClr val="accent1"/>
                </a:solidFill>
                <a:latin typeface="Passion One"/>
                <a:ea typeface="Passion One"/>
                <a:cs typeface="Passion One"/>
                <a:sym typeface="Passion One"/>
              </a:rPr>
              <a:t>RAPID RELEASE CYCLES</a:t>
            </a:r>
            <a:endParaRPr i="0" sz="3000" u="none" cap="none" strike="noStrike">
              <a:solidFill>
                <a:srgbClr val="46484B"/>
              </a:solidFill>
              <a:latin typeface="Passion One"/>
              <a:ea typeface="Passion One"/>
              <a:cs typeface="Passion One"/>
              <a:sym typeface="Passion One"/>
            </a:endParaRPr>
          </a:p>
        </p:txBody>
      </p:sp>
      <p:pic>
        <p:nvPicPr>
          <p:cNvPr id="203" name="Google Shape;203;p26"/>
          <p:cNvPicPr preferRelativeResize="0"/>
          <p:nvPr/>
        </p:nvPicPr>
        <p:blipFill rotWithShape="1">
          <a:blip r:embed="rId3">
            <a:alphaModFix/>
          </a:blip>
          <a:srcRect b="0" l="0" r="0" t="0"/>
          <a:stretch/>
        </p:blipFill>
        <p:spPr>
          <a:xfrm flipH="1">
            <a:off x="1157201" y="1695427"/>
            <a:ext cx="6829599" cy="2496826"/>
          </a:xfrm>
          <a:prstGeom prst="rect">
            <a:avLst/>
          </a:prstGeom>
          <a:noFill/>
          <a:ln>
            <a:noFill/>
          </a:ln>
        </p:spPr>
      </p:pic>
      <p:sp>
        <p:nvSpPr>
          <p:cNvPr id="204" name="Google Shape;204;p26"/>
          <p:cNvSpPr txBox="1"/>
          <p:nvPr>
            <p:ph idx="1" type="body"/>
          </p:nvPr>
        </p:nvSpPr>
        <p:spPr>
          <a:xfrm>
            <a:off x="6840475" y="3720574"/>
            <a:ext cx="911400" cy="44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900">
                <a:solidFill>
                  <a:srgbClr val="46484B"/>
                </a:solidFill>
                <a:latin typeface="Montserrat SemiBold"/>
                <a:ea typeface="Montserrat SemiBold"/>
                <a:cs typeface="Montserrat SemiBold"/>
                <a:sym typeface="Montserrat SemiBold"/>
              </a:rPr>
              <a:t>Innovators </a:t>
            </a:r>
            <a:r>
              <a:rPr lang="en" sz="900">
                <a:solidFill>
                  <a:srgbClr val="46484B"/>
                </a:solidFill>
                <a:latin typeface="Montserrat ExtraBold"/>
                <a:ea typeface="Montserrat ExtraBold"/>
                <a:cs typeface="Montserrat ExtraBold"/>
                <a:sym typeface="Montserrat ExtraBold"/>
              </a:rPr>
              <a:t>2.5%</a:t>
            </a:r>
            <a:endParaRPr sz="900">
              <a:solidFill>
                <a:srgbClr val="46484B"/>
              </a:solidFill>
              <a:latin typeface="Montserrat ExtraBold"/>
              <a:ea typeface="Montserrat ExtraBold"/>
              <a:cs typeface="Montserrat ExtraBold"/>
              <a:sym typeface="Montserrat ExtraBold"/>
            </a:endParaRPr>
          </a:p>
        </p:txBody>
      </p:sp>
      <p:sp>
        <p:nvSpPr>
          <p:cNvPr id="205" name="Google Shape;205;p26"/>
          <p:cNvSpPr txBox="1"/>
          <p:nvPr>
            <p:ph idx="5" type="body"/>
          </p:nvPr>
        </p:nvSpPr>
        <p:spPr>
          <a:xfrm>
            <a:off x="5992969" y="3652190"/>
            <a:ext cx="770700" cy="44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900">
                <a:solidFill>
                  <a:srgbClr val="46484B"/>
                </a:solidFill>
                <a:latin typeface="Montserrat SemiBold"/>
                <a:ea typeface="Montserrat SemiBold"/>
                <a:cs typeface="Montserrat SemiBold"/>
                <a:sym typeface="Montserrat SemiBold"/>
              </a:rPr>
              <a:t>Early Adopters </a:t>
            </a:r>
            <a:r>
              <a:rPr lang="en" sz="900">
                <a:solidFill>
                  <a:srgbClr val="46484B"/>
                </a:solidFill>
                <a:latin typeface="Montserrat ExtraBold"/>
                <a:ea typeface="Montserrat ExtraBold"/>
                <a:cs typeface="Montserrat ExtraBold"/>
                <a:sym typeface="Montserrat ExtraBold"/>
              </a:rPr>
              <a:t>13.5%</a:t>
            </a:r>
            <a:endParaRPr sz="900">
              <a:solidFill>
                <a:srgbClr val="46484B"/>
              </a:solidFill>
              <a:latin typeface="Montserrat ExtraBold"/>
              <a:ea typeface="Montserrat ExtraBold"/>
              <a:cs typeface="Montserrat ExtraBold"/>
              <a:sym typeface="Montserrat ExtraBold"/>
            </a:endParaRPr>
          </a:p>
        </p:txBody>
      </p:sp>
      <p:sp>
        <p:nvSpPr>
          <p:cNvPr id="206" name="Google Shape;206;p26"/>
          <p:cNvSpPr txBox="1"/>
          <p:nvPr>
            <p:ph idx="6" type="body"/>
          </p:nvPr>
        </p:nvSpPr>
        <p:spPr>
          <a:xfrm>
            <a:off x="5680736" y="2428707"/>
            <a:ext cx="770700" cy="258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900">
                <a:solidFill>
                  <a:srgbClr val="46484B"/>
                </a:solidFill>
                <a:latin typeface="Montserrat SemiBold"/>
                <a:ea typeface="Montserrat SemiBold"/>
                <a:cs typeface="Montserrat SemiBold"/>
                <a:sym typeface="Montserrat SemiBold"/>
              </a:rPr>
              <a:t>Chasm</a:t>
            </a:r>
            <a:endParaRPr sz="900">
              <a:solidFill>
                <a:srgbClr val="46484B"/>
              </a:solidFill>
              <a:latin typeface="Montserrat SemiBold"/>
              <a:ea typeface="Montserrat SemiBold"/>
              <a:cs typeface="Montserrat SemiBold"/>
              <a:sym typeface="Montserrat SemiBold"/>
            </a:endParaRPr>
          </a:p>
        </p:txBody>
      </p:sp>
      <p:sp>
        <p:nvSpPr>
          <p:cNvPr id="207" name="Google Shape;207;p26"/>
          <p:cNvSpPr txBox="1"/>
          <p:nvPr>
            <p:ph idx="7" type="body"/>
          </p:nvPr>
        </p:nvSpPr>
        <p:spPr>
          <a:xfrm>
            <a:off x="4644963" y="3652190"/>
            <a:ext cx="770700" cy="44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900">
                <a:solidFill>
                  <a:srgbClr val="46484B"/>
                </a:solidFill>
                <a:latin typeface="Montserrat SemiBold"/>
                <a:ea typeface="Montserrat SemiBold"/>
                <a:cs typeface="Montserrat SemiBold"/>
                <a:sym typeface="Montserrat SemiBold"/>
              </a:rPr>
              <a:t>Early Majority </a:t>
            </a:r>
            <a:r>
              <a:rPr lang="en" sz="900">
                <a:solidFill>
                  <a:srgbClr val="46484B"/>
                </a:solidFill>
                <a:latin typeface="Montserrat ExtraBold"/>
                <a:ea typeface="Montserrat ExtraBold"/>
                <a:cs typeface="Montserrat ExtraBold"/>
                <a:sym typeface="Montserrat ExtraBold"/>
              </a:rPr>
              <a:t>34%</a:t>
            </a:r>
            <a:endParaRPr sz="900">
              <a:solidFill>
                <a:srgbClr val="46484B"/>
              </a:solidFill>
              <a:latin typeface="Montserrat ExtraBold"/>
              <a:ea typeface="Montserrat ExtraBold"/>
              <a:cs typeface="Montserrat ExtraBold"/>
              <a:sym typeface="Montserrat ExtraBold"/>
            </a:endParaRPr>
          </a:p>
        </p:txBody>
      </p:sp>
      <p:sp>
        <p:nvSpPr>
          <p:cNvPr id="208" name="Google Shape;208;p26"/>
          <p:cNvSpPr txBox="1"/>
          <p:nvPr>
            <p:ph idx="8" type="body"/>
          </p:nvPr>
        </p:nvSpPr>
        <p:spPr>
          <a:xfrm>
            <a:off x="3449366" y="3652190"/>
            <a:ext cx="770700" cy="44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900">
                <a:solidFill>
                  <a:srgbClr val="46484B"/>
                </a:solidFill>
                <a:latin typeface="Montserrat SemiBold"/>
                <a:ea typeface="Montserrat SemiBold"/>
                <a:cs typeface="Montserrat SemiBold"/>
                <a:sym typeface="Montserrat SemiBold"/>
              </a:rPr>
              <a:t>Late Majority </a:t>
            </a:r>
            <a:r>
              <a:rPr lang="en" sz="900">
                <a:solidFill>
                  <a:srgbClr val="46484B"/>
                </a:solidFill>
                <a:latin typeface="Montserrat ExtraBold"/>
                <a:ea typeface="Montserrat ExtraBold"/>
                <a:cs typeface="Montserrat ExtraBold"/>
                <a:sym typeface="Montserrat ExtraBold"/>
              </a:rPr>
              <a:t>34%</a:t>
            </a:r>
            <a:endParaRPr sz="900">
              <a:solidFill>
                <a:srgbClr val="46484B"/>
              </a:solidFill>
              <a:latin typeface="Montserrat ExtraBold"/>
              <a:ea typeface="Montserrat ExtraBold"/>
              <a:cs typeface="Montserrat ExtraBold"/>
              <a:sym typeface="Montserrat ExtraBold"/>
            </a:endParaRPr>
          </a:p>
        </p:txBody>
      </p:sp>
      <p:sp>
        <p:nvSpPr>
          <p:cNvPr id="209" name="Google Shape;209;p26"/>
          <p:cNvSpPr txBox="1"/>
          <p:nvPr>
            <p:ph idx="9" type="body"/>
          </p:nvPr>
        </p:nvSpPr>
        <p:spPr>
          <a:xfrm>
            <a:off x="1694652" y="3715690"/>
            <a:ext cx="770700" cy="44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900">
                <a:solidFill>
                  <a:srgbClr val="46484B"/>
                </a:solidFill>
                <a:latin typeface="Montserrat SemiBold"/>
                <a:ea typeface="Montserrat SemiBold"/>
                <a:cs typeface="Montserrat SemiBold"/>
                <a:sym typeface="Montserrat SemiBold"/>
              </a:rPr>
              <a:t>Laggards </a:t>
            </a:r>
            <a:r>
              <a:rPr lang="en" sz="900">
                <a:solidFill>
                  <a:srgbClr val="46484B"/>
                </a:solidFill>
                <a:latin typeface="Montserrat ExtraBold"/>
                <a:ea typeface="Montserrat ExtraBold"/>
                <a:cs typeface="Montserrat ExtraBold"/>
                <a:sym typeface="Montserrat ExtraBold"/>
              </a:rPr>
              <a:t>34%</a:t>
            </a:r>
            <a:endParaRPr sz="900">
              <a:solidFill>
                <a:srgbClr val="46484B"/>
              </a:solidFill>
              <a:latin typeface="Montserrat ExtraBold"/>
              <a:ea typeface="Montserrat ExtraBold"/>
              <a:cs typeface="Montserrat ExtraBold"/>
              <a:sym typeface="Montserrat ExtraBold"/>
            </a:endParaRPr>
          </a:p>
        </p:txBody>
      </p:sp>
      <p:sp>
        <p:nvSpPr>
          <p:cNvPr id="210" name="Google Shape;210;p26"/>
          <p:cNvSpPr txBox="1"/>
          <p:nvPr>
            <p:ph idx="13" type="body"/>
          </p:nvPr>
        </p:nvSpPr>
        <p:spPr>
          <a:xfrm>
            <a:off x="4607847" y="4195025"/>
            <a:ext cx="846000" cy="44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rgbClr val="5DC0FA"/>
                </a:solidFill>
                <a:latin typeface="Montserrat ExtraBold"/>
                <a:ea typeface="Montserrat ExtraBold"/>
                <a:cs typeface="Montserrat ExtraBold"/>
                <a:sym typeface="Montserrat ExtraBold"/>
              </a:rPr>
              <a:t>Every two weeks</a:t>
            </a:r>
            <a:endParaRPr sz="900">
              <a:solidFill>
                <a:srgbClr val="5DC0FA"/>
              </a:solidFill>
              <a:latin typeface="Montserrat SemiBold"/>
              <a:ea typeface="Montserrat SemiBold"/>
              <a:cs typeface="Montserrat SemiBold"/>
              <a:sym typeface="Montserrat SemiBold"/>
            </a:endParaRPr>
          </a:p>
        </p:txBody>
      </p:sp>
      <p:sp>
        <p:nvSpPr>
          <p:cNvPr id="211" name="Google Shape;211;p26"/>
          <p:cNvSpPr txBox="1"/>
          <p:nvPr>
            <p:ph idx="14" type="body"/>
          </p:nvPr>
        </p:nvSpPr>
        <p:spPr>
          <a:xfrm>
            <a:off x="5970799" y="4195018"/>
            <a:ext cx="770700" cy="44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rgbClr val="5DC0FA"/>
                </a:solidFill>
                <a:latin typeface="Montserrat ExtraBold"/>
                <a:ea typeface="Montserrat ExtraBold"/>
                <a:cs typeface="Montserrat ExtraBold"/>
                <a:sym typeface="Montserrat ExtraBold"/>
              </a:rPr>
              <a:t>Every day</a:t>
            </a:r>
            <a:endParaRPr sz="900">
              <a:solidFill>
                <a:srgbClr val="5DC0FA"/>
              </a:solidFill>
              <a:latin typeface="Montserrat SemiBold"/>
              <a:ea typeface="Montserrat SemiBold"/>
              <a:cs typeface="Montserrat SemiBold"/>
              <a:sym typeface="Montserrat SemiBold"/>
            </a:endParaRPr>
          </a:p>
        </p:txBody>
      </p:sp>
      <p:sp>
        <p:nvSpPr>
          <p:cNvPr id="212" name="Google Shape;212;p26"/>
          <p:cNvSpPr txBox="1"/>
          <p:nvPr>
            <p:ph idx="15" type="body"/>
          </p:nvPr>
        </p:nvSpPr>
        <p:spPr>
          <a:xfrm>
            <a:off x="6910827" y="4195018"/>
            <a:ext cx="770700" cy="44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rgbClr val="5DC0FA"/>
                </a:solidFill>
                <a:latin typeface="Montserrat ExtraBold"/>
                <a:ea typeface="Montserrat ExtraBold"/>
                <a:cs typeface="Montserrat ExtraBold"/>
                <a:sym typeface="Montserrat ExtraBold"/>
              </a:rPr>
              <a:t>5 times </a:t>
            </a:r>
            <a:endParaRPr sz="900">
              <a:solidFill>
                <a:srgbClr val="5DC0FA"/>
              </a:solidFill>
              <a:latin typeface="Montserrat ExtraBold"/>
              <a:ea typeface="Montserrat ExtraBold"/>
              <a:cs typeface="Montserrat ExtraBold"/>
              <a:sym typeface="Montserrat ExtraBold"/>
            </a:endParaRPr>
          </a:p>
          <a:p>
            <a:pPr indent="0" lvl="0" marL="0" rtl="0" algn="ctr">
              <a:spcBef>
                <a:spcPts val="0"/>
              </a:spcBef>
              <a:spcAft>
                <a:spcPts val="0"/>
              </a:spcAft>
              <a:buClr>
                <a:schemeClr val="dk1"/>
              </a:buClr>
              <a:buSzPts val="1100"/>
              <a:buFont typeface="Arial"/>
              <a:buNone/>
            </a:pPr>
            <a:r>
              <a:rPr lang="en" sz="900">
                <a:solidFill>
                  <a:srgbClr val="5DC0FA"/>
                </a:solidFill>
                <a:latin typeface="Montserrat ExtraBold"/>
                <a:ea typeface="Montserrat ExtraBold"/>
                <a:cs typeface="Montserrat ExtraBold"/>
                <a:sym typeface="Montserrat ExtraBold"/>
              </a:rPr>
              <a:t>a day</a:t>
            </a:r>
            <a:endParaRPr sz="900">
              <a:solidFill>
                <a:srgbClr val="5DC0FA"/>
              </a:solidFill>
              <a:latin typeface="Montserrat SemiBold"/>
              <a:ea typeface="Montserrat SemiBold"/>
              <a:cs typeface="Montserrat SemiBold"/>
              <a:sym typeface="Montserrat SemiBold"/>
            </a:endParaRPr>
          </a:p>
        </p:txBody>
      </p:sp>
      <p:sp>
        <p:nvSpPr>
          <p:cNvPr id="213" name="Google Shape;213;p26"/>
          <p:cNvSpPr/>
          <p:nvPr/>
        </p:nvSpPr>
        <p:spPr>
          <a:xfrm>
            <a:off x="1694075" y="1315304"/>
            <a:ext cx="4946400" cy="248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4" name="Google Shape;214;p26"/>
          <p:cNvGrpSpPr/>
          <p:nvPr/>
        </p:nvGrpSpPr>
        <p:grpSpPr>
          <a:xfrm>
            <a:off x="7965794" y="4767155"/>
            <a:ext cx="1186346" cy="414300"/>
            <a:chOff x="7891653" y="4711550"/>
            <a:chExt cx="1186346" cy="414300"/>
          </a:xfrm>
        </p:grpSpPr>
        <p:pic>
          <p:nvPicPr>
            <p:cNvPr id="215" name="Google Shape;215;p26"/>
            <p:cNvPicPr preferRelativeResize="0"/>
            <p:nvPr/>
          </p:nvPicPr>
          <p:blipFill>
            <a:blip r:embed="rId4">
              <a:alphaModFix/>
            </a:blip>
            <a:stretch>
              <a:fillRect/>
            </a:stretch>
          </p:blipFill>
          <p:spPr>
            <a:xfrm>
              <a:off x="7891653" y="4749699"/>
              <a:ext cx="197675" cy="197675"/>
            </a:xfrm>
            <a:prstGeom prst="rect">
              <a:avLst/>
            </a:prstGeom>
            <a:noFill/>
            <a:ln>
              <a:noFill/>
            </a:ln>
          </p:spPr>
        </p:pic>
        <p:sp>
          <p:nvSpPr>
            <p:cNvPr id="216" name="Google Shape;216;p26"/>
            <p:cNvSpPr txBox="1"/>
            <p:nvPr/>
          </p:nvSpPr>
          <p:spPr>
            <a:xfrm>
              <a:off x="8059499" y="4711550"/>
              <a:ext cx="1018500" cy="41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888888"/>
                  </a:solidFill>
                  <a:latin typeface="Montserrat"/>
                  <a:ea typeface="Montserrat"/>
                  <a:cs typeface="Montserrat"/>
                  <a:sym typeface="Montserrat"/>
                </a:rPr>
                <a:t>www.testim.io</a:t>
              </a:r>
              <a:endParaRPr b="1" sz="800">
                <a:solidFill>
                  <a:srgbClr val="888888"/>
                </a:solidFill>
                <a:latin typeface="Montserrat"/>
                <a:ea typeface="Montserrat"/>
                <a:cs typeface="Montserrat"/>
                <a:sym typeface="Montserrat"/>
              </a:endParaRPr>
            </a:p>
            <a:p>
              <a:pPr indent="0" lvl="0" marL="0" rtl="0" algn="l">
                <a:spcBef>
                  <a:spcPts val="0"/>
                </a:spcBef>
                <a:spcAft>
                  <a:spcPts val="0"/>
                </a:spcAft>
                <a:buNone/>
              </a:pPr>
              <a:r>
                <a:t/>
              </a:r>
              <a:endParaRPr b="1" sz="1000">
                <a:solidFill>
                  <a:srgbClr val="46484B"/>
                </a:solidFill>
                <a:latin typeface="Open Sans"/>
                <a:ea typeface="Open Sans"/>
                <a:cs typeface="Open Sans"/>
                <a:sym typeface="Open Sans"/>
              </a:endParaRPr>
            </a:p>
          </p:txBody>
        </p:sp>
      </p:grpSp>
      <p:sp>
        <p:nvSpPr>
          <p:cNvPr id="217" name="Google Shape;217;p26"/>
          <p:cNvSpPr txBox="1"/>
          <p:nvPr>
            <p:ph idx="16" type="body"/>
          </p:nvPr>
        </p:nvSpPr>
        <p:spPr>
          <a:xfrm>
            <a:off x="1579350" y="4195018"/>
            <a:ext cx="911400" cy="44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900">
                <a:solidFill>
                  <a:srgbClr val="5DC0FA"/>
                </a:solidFill>
                <a:latin typeface="Montserrat ExtraBold"/>
                <a:ea typeface="Montserrat ExtraBold"/>
                <a:cs typeface="Montserrat ExtraBold"/>
                <a:sym typeface="Montserrat ExtraBold"/>
              </a:rPr>
              <a:t>Every 6 month</a:t>
            </a:r>
            <a:endParaRPr sz="900">
              <a:solidFill>
                <a:srgbClr val="5DC0FA"/>
              </a:solidFill>
              <a:latin typeface="Montserrat ExtraBold"/>
              <a:ea typeface="Montserrat ExtraBold"/>
              <a:cs typeface="Montserrat ExtraBold"/>
              <a:sym typeface="Montserrat ExtraBold"/>
            </a:endParaRPr>
          </a:p>
        </p:txBody>
      </p:sp>
      <p:sp>
        <p:nvSpPr>
          <p:cNvPr id="218" name="Google Shape;218;p26"/>
          <p:cNvSpPr txBox="1"/>
          <p:nvPr>
            <p:ph idx="17" type="body"/>
          </p:nvPr>
        </p:nvSpPr>
        <p:spPr>
          <a:xfrm>
            <a:off x="3365337" y="4195018"/>
            <a:ext cx="911400" cy="44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900">
                <a:solidFill>
                  <a:srgbClr val="5DC0FA"/>
                </a:solidFill>
                <a:latin typeface="Montserrat ExtraBold"/>
                <a:ea typeface="Montserrat ExtraBold"/>
                <a:cs typeface="Montserrat ExtraBold"/>
                <a:sym typeface="Montserrat ExtraBold"/>
              </a:rPr>
              <a:t>Every month</a:t>
            </a:r>
            <a:endParaRPr sz="900">
              <a:solidFill>
                <a:srgbClr val="5DC0FA"/>
              </a:solidFill>
              <a:latin typeface="Montserrat ExtraBold"/>
              <a:ea typeface="Montserrat ExtraBold"/>
              <a:cs typeface="Montserrat ExtraBold"/>
              <a:sym typeface="Montserrat Extra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7"/>
          <p:cNvSpPr txBox="1"/>
          <p:nvPr>
            <p:ph type="title"/>
          </p:nvPr>
        </p:nvSpPr>
        <p:spPr>
          <a:xfrm>
            <a:off x="761325" y="400804"/>
            <a:ext cx="4098000" cy="441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Font typeface="Arial"/>
              <a:buNone/>
            </a:pPr>
            <a:r>
              <a:rPr lang="en" sz="3000">
                <a:solidFill>
                  <a:srgbClr val="D9D9D9"/>
                </a:solidFill>
                <a:latin typeface="Passion One"/>
                <a:ea typeface="Passion One"/>
                <a:cs typeface="Passion One"/>
                <a:sym typeface="Passion One"/>
              </a:rPr>
              <a:t>THE CHALLENGE:</a:t>
            </a:r>
            <a:endParaRPr i="0" sz="3000" u="none" cap="none" strike="noStrike">
              <a:solidFill>
                <a:srgbClr val="D9D9D9"/>
              </a:solidFill>
              <a:latin typeface="Passion One"/>
              <a:ea typeface="Passion One"/>
              <a:cs typeface="Passion One"/>
              <a:sym typeface="Passion One"/>
            </a:endParaRPr>
          </a:p>
        </p:txBody>
      </p:sp>
      <p:sp>
        <p:nvSpPr>
          <p:cNvPr id="224" name="Google Shape;224;p27"/>
          <p:cNvSpPr txBox="1"/>
          <p:nvPr>
            <p:ph idx="2" type="title"/>
          </p:nvPr>
        </p:nvSpPr>
        <p:spPr>
          <a:xfrm>
            <a:off x="783025" y="379275"/>
            <a:ext cx="3082200" cy="441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Font typeface="Arial"/>
              <a:buNone/>
            </a:pPr>
            <a:r>
              <a:rPr lang="en" sz="3000">
                <a:solidFill>
                  <a:srgbClr val="46484B"/>
                </a:solidFill>
                <a:latin typeface="Passion One"/>
                <a:ea typeface="Passion One"/>
                <a:cs typeface="Passion One"/>
                <a:sym typeface="Passion One"/>
              </a:rPr>
              <a:t>THE CHALLENGE:</a:t>
            </a:r>
            <a:endParaRPr i="0" sz="3000" u="none" cap="none" strike="noStrike">
              <a:solidFill>
                <a:srgbClr val="46484B"/>
              </a:solidFill>
              <a:latin typeface="Passion One"/>
              <a:ea typeface="Passion One"/>
              <a:cs typeface="Passion One"/>
              <a:sym typeface="Passion One"/>
            </a:endParaRPr>
          </a:p>
        </p:txBody>
      </p:sp>
      <p:sp>
        <p:nvSpPr>
          <p:cNvPr id="225" name="Google Shape;225;p27"/>
          <p:cNvSpPr/>
          <p:nvPr/>
        </p:nvSpPr>
        <p:spPr>
          <a:xfrm>
            <a:off x="569743" y="502361"/>
            <a:ext cx="95400" cy="660600"/>
          </a:xfrm>
          <a:prstGeom prst="rect">
            <a:avLst/>
          </a:prstGeom>
          <a:solidFill>
            <a:srgbClr val="5DC0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7"/>
          <p:cNvSpPr txBox="1"/>
          <p:nvPr>
            <p:ph idx="3" type="title"/>
          </p:nvPr>
        </p:nvSpPr>
        <p:spPr>
          <a:xfrm>
            <a:off x="761325" y="722904"/>
            <a:ext cx="4098000" cy="441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Font typeface="Arial"/>
              <a:buNone/>
            </a:pPr>
            <a:r>
              <a:rPr lang="en" sz="3000">
                <a:solidFill>
                  <a:srgbClr val="D9D9D9"/>
                </a:solidFill>
                <a:latin typeface="Passion One"/>
                <a:ea typeface="Passion One"/>
                <a:cs typeface="Passion One"/>
                <a:sym typeface="Passion One"/>
              </a:rPr>
              <a:t>#1 SKILL SET</a:t>
            </a:r>
            <a:endParaRPr i="0" sz="3000" u="none" cap="none" strike="noStrike">
              <a:solidFill>
                <a:srgbClr val="D9D9D9"/>
              </a:solidFill>
              <a:latin typeface="Passion One"/>
              <a:ea typeface="Passion One"/>
              <a:cs typeface="Passion One"/>
              <a:sym typeface="Passion One"/>
            </a:endParaRPr>
          </a:p>
        </p:txBody>
      </p:sp>
      <p:sp>
        <p:nvSpPr>
          <p:cNvPr id="227" name="Google Shape;227;p27"/>
          <p:cNvSpPr txBox="1"/>
          <p:nvPr>
            <p:ph idx="4" type="title"/>
          </p:nvPr>
        </p:nvSpPr>
        <p:spPr>
          <a:xfrm>
            <a:off x="783025" y="701383"/>
            <a:ext cx="3363900" cy="441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Font typeface="Arial"/>
              <a:buNone/>
            </a:pPr>
            <a:r>
              <a:rPr lang="en" sz="3000">
                <a:solidFill>
                  <a:schemeClr val="accent1"/>
                </a:solidFill>
                <a:latin typeface="Passion One"/>
                <a:ea typeface="Passion One"/>
                <a:cs typeface="Passion One"/>
                <a:sym typeface="Passion One"/>
              </a:rPr>
              <a:t>#1 SKILL SET</a:t>
            </a:r>
            <a:endParaRPr i="0" sz="3000" u="none" cap="none" strike="noStrike">
              <a:solidFill>
                <a:srgbClr val="46484B"/>
              </a:solidFill>
              <a:latin typeface="Passion One"/>
              <a:ea typeface="Passion One"/>
              <a:cs typeface="Passion One"/>
              <a:sym typeface="Passion One"/>
            </a:endParaRPr>
          </a:p>
        </p:txBody>
      </p:sp>
      <p:sp>
        <p:nvSpPr>
          <p:cNvPr id="228" name="Google Shape;228;p27"/>
          <p:cNvSpPr/>
          <p:nvPr/>
        </p:nvSpPr>
        <p:spPr>
          <a:xfrm>
            <a:off x="1694075" y="1315304"/>
            <a:ext cx="4946400" cy="248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7"/>
          <p:cNvGrpSpPr/>
          <p:nvPr/>
        </p:nvGrpSpPr>
        <p:grpSpPr>
          <a:xfrm>
            <a:off x="7965794" y="4767155"/>
            <a:ext cx="1186346" cy="414300"/>
            <a:chOff x="7891653" y="4711550"/>
            <a:chExt cx="1186346" cy="414300"/>
          </a:xfrm>
        </p:grpSpPr>
        <p:pic>
          <p:nvPicPr>
            <p:cNvPr id="230" name="Google Shape;230;p27"/>
            <p:cNvPicPr preferRelativeResize="0"/>
            <p:nvPr/>
          </p:nvPicPr>
          <p:blipFill>
            <a:blip r:embed="rId3">
              <a:alphaModFix/>
            </a:blip>
            <a:stretch>
              <a:fillRect/>
            </a:stretch>
          </p:blipFill>
          <p:spPr>
            <a:xfrm>
              <a:off x="7891653" y="4749699"/>
              <a:ext cx="197675" cy="197675"/>
            </a:xfrm>
            <a:prstGeom prst="rect">
              <a:avLst/>
            </a:prstGeom>
            <a:noFill/>
            <a:ln>
              <a:noFill/>
            </a:ln>
          </p:spPr>
        </p:pic>
        <p:sp>
          <p:nvSpPr>
            <p:cNvPr id="231" name="Google Shape;231;p27"/>
            <p:cNvSpPr txBox="1"/>
            <p:nvPr/>
          </p:nvSpPr>
          <p:spPr>
            <a:xfrm>
              <a:off x="8059499" y="4711550"/>
              <a:ext cx="1018500" cy="41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888888"/>
                  </a:solidFill>
                  <a:latin typeface="Montserrat"/>
                  <a:ea typeface="Montserrat"/>
                  <a:cs typeface="Montserrat"/>
                  <a:sym typeface="Montserrat"/>
                </a:rPr>
                <a:t>www.testim.io</a:t>
              </a:r>
              <a:endParaRPr b="1" sz="800">
                <a:solidFill>
                  <a:srgbClr val="888888"/>
                </a:solidFill>
                <a:latin typeface="Montserrat"/>
                <a:ea typeface="Montserrat"/>
                <a:cs typeface="Montserrat"/>
                <a:sym typeface="Montserrat"/>
              </a:endParaRPr>
            </a:p>
            <a:p>
              <a:pPr indent="0" lvl="0" marL="0" rtl="0" algn="l">
                <a:spcBef>
                  <a:spcPts val="0"/>
                </a:spcBef>
                <a:spcAft>
                  <a:spcPts val="0"/>
                </a:spcAft>
                <a:buNone/>
              </a:pPr>
              <a:r>
                <a:t/>
              </a:r>
              <a:endParaRPr b="1" sz="1000">
                <a:solidFill>
                  <a:srgbClr val="46484B"/>
                </a:solidFill>
                <a:latin typeface="Open Sans"/>
                <a:ea typeface="Open Sans"/>
                <a:cs typeface="Open Sans"/>
                <a:sym typeface="Open Sans"/>
              </a:endParaRPr>
            </a:p>
          </p:txBody>
        </p:sp>
      </p:grpSp>
      <p:pic>
        <p:nvPicPr>
          <p:cNvPr id="232" name="Google Shape;232;p27"/>
          <p:cNvPicPr preferRelativeResize="0"/>
          <p:nvPr/>
        </p:nvPicPr>
        <p:blipFill>
          <a:blip r:embed="rId4">
            <a:alphaModFix/>
          </a:blip>
          <a:stretch>
            <a:fillRect/>
          </a:stretch>
        </p:blipFill>
        <p:spPr>
          <a:xfrm>
            <a:off x="1026436" y="1847663"/>
            <a:ext cx="1255218" cy="1192612"/>
          </a:xfrm>
          <a:prstGeom prst="rect">
            <a:avLst/>
          </a:prstGeom>
          <a:noFill/>
          <a:ln>
            <a:noFill/>
          </a:ln>
        </p:spPr>
      </p:pic>
      <p:pic>
        <p:nvPicPr>
          <p:cNvPr id="233" name="Google Shape;233;p27"/>
          <p:cNvPicPr preferRelativeResize="0"/>
          <p:nvPr/>
        </p:nvPicPr>
        <p:blipFill>
          <a:blip r:embed="rId5">
            <a:alphaModFix/>
          </a:blip>
          <a:stretch>
            <a:fillRect/>
          </a:stretch>
        </p:blipFill>
        <p:spPr>
          <a:xfrm>
            <a:off x="1967153" y="2781849"/>
            <a:ext cx="446606" cy="441600"/>
          </a:xfrm>
          <a:prstGeom prst="rect">
            <a:avLst/>
          </a:prstGeom>
          <a:noFill/>
          <a:ln>
            <a:noFill/>
          </a:ln>
        </p:spPr>
      </p:pic>
      <p:pic>
        <p:nvPicPr>
          <p:cNvPr id="234" name="Google Shape;234;p27"/>
          <p:cNvPicPr preferRelativeResize="0"/>
          <p:nvPr/>
        </p:nvPicPr>
        <p:blipFill rotWithShape="1">
          <a:blip r:embed="rId6">
            <a:alphaModFix amt="50000"/>
          </a:blip>
          <a:srcRect b="0" l="0" r="0" t="0"/>
          <a:stretch/>
        </p:blipFill>
        <p:spPr>
          <a:xfrm flipH="1">
            <a:off x="1157201" y="1695427"/>
            <a:ext cx="6829599" cy="2496826"/>
          </a:xfrm>
          <a:prstGeom prst="rect">
            <a:avLst/>
          </a:prstGeom>
          <a:noFill/>
          <a:ln>
            <a:noFill/>
          </a:ln>
        </p:spPr>
      </p:pic>
      <p:sp>
        <p:nvSpPr>
          <p:cNvPr id="235" name="Google Shape;235;p27"/>
          <p:cNvSpPr txBox="1"/>
          <p:nvPr>
            <p:ph idx="1" type="body"/>
          </p:nvPr>
        </p:nvSpPr>
        <p:spPr>
          <a:xfrm>
            <a:off x="6840475" y="3720574"/>
            <a:ext cx="911400" cy="44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900">
                <a:solidFill>
                  <a:srgbClr val="9FA4AB"/>
                </a:solidFill>
                <a:latin typeface="Montserrat SemiBold"/>
                <a:ea typeface="Montserrat SemiBold"/>
                <a:cs typeface="Montserrat SemiBold"/>
                <a:sym typeface="Montserrat SemiBold"/>
              </a:rPr>
              <a:t>Innovators </a:t>
            </a:r>
            <a:r>
              <a:rPr lang="en" sz="900">
                <a:solidFill>
                  <a:srgbClr val="9FA4AB"/>
                </a:solidFill>
                <a:latin typeface="Montserrat ExtraBold"/>
                <a:ea typeface="Montserrat ExtraBold"/>
                <a:cs typeface="Montserrat ExtraBold"/>
                <a:sym typeface="Montserrat ExtraBold"/>
              </a:rPr>
              <a:t>2.5%</a:t>
            </a:r>
            <a:endParaRPr sz="900">
              <a:solidFill>
                <a:srgbClr val="9FA4AB"/>
              </a:solidFill>
              <a:latin typeface="Montserrat ExtraBold"/>
              <a:ea typeface="Montserrat ExtraBold"/>
              <a:cs typeface="Montserrat ExtraBold"/>
              <a:sym typeface="Montserrat ExtraBold"/>
            </a:endParaRPr>
          </a:p>
        </p:txBody>
      </p:sp>
      <p:sp>
        <p:nvSpPr>
          <p:cNvPr id="236" name="Google Shape;236;p27"/>
          <p:cNvSpPr txBox="1"/>
          <p:nvPr>
            <p:ph idx="5" type="body"/>
          </p:nvPr>
        </p:nvSpPr>
        <p:spPr>
          <a:xfrm>
            <a:off x="5992969" y="3652190"/>
            <a:ext cx="770700" cy="44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900">
                <a:solidFill>
                  <a:srgbClr val="9FA4AB"/>
                </a:solidFill>
                <a:latin typeface="Montserrat SemiBold"/>
                <a:ea typeface="Montserrat SemiBold"/>
                <a:cs typeface="Montserrat SemiBold"/>
                <a:sym typeface="Montserrat SemiBold"/>
              </a:rPr>
              <a:t>Early Adopters </a:t>
            </a:r>
            <a:r>
              <a:rPr lang="en" sz="900">
                <a:solidFill>
                  <a:srgbClr val="9FA4AB"/>
                </a:solidFill>
                <a:latin typeface="Montserrat ExtraBold"/>
                <a:ea typeface="Montserrat ExtraBold"/>
                <a:cs typeface="Montserrat ExtraBold"/>
                <a:sym typeface="Montserrat ExtraBold"/>
              </a:rPr>
              <a:t>13.5%</a:t>
            </a:r>
            <a:endParaRPr sz="900">
              <a:solidFill>
                <a:srgbClr val="9FA4AB"/>
              </a:solidFill>
              <a:latin typeface="Montserrat ExtraBold"/>
              <a:ea typeface="Montserrat ExtraBold"/>
              <a:cs typeface="Montserrat ExtraBold"/>
              <a:sym typeface="Montserrat ExtraBold"/>
            </a:endParaRPr>
          </a:p>
        </p:txBody>
      </p:sp>
      <p:sp>
        <p:nvSpPr>
          <p:cNvPr id="237" name="Google Shape;237;p27"/>
          <p:cNvSpPr txBox="1"/>
          <p:nvPr>
            <p:ph idx="6" type="body"/>
          </p:nvPr>
        </p:nvSpPr>
        <p:spPr>
          <a:xfrm>
            <a:off x="4644963" y="3652190"/>
            <a:ext cx="770700" cy="44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900">
                <a:solidFill>
                  <a:srgbClr val="9FA4AB"/>
                </a:solidFill>
                <a:latin typeface="Montserrat SemiBold"/>
                <a:ea typeface="Montserrat SemiBold"/>
                <a:cs typeface="Montserrat SemiBold"/>
                <a:sym typeface="Montserrat SemiBold"/>
              </a:rPr>
              <a:t>Early Majority </a:t>
            </a:r>
            <a:r>
              <a:rPr lang="en" sz="900">
                <a:solidFill>
                  <a:srgbClr val="9FA4AB"/>
                </a:solidFill>
                <a:latin typeface="Montserrat ExtraBold"/>
                <a:ea typeface="Montserrat ExtraBold"/>
                <a:cs typeface="Montserrat ExtraBold"/>
                <a:sym typeface="Montserrat ExtraBold"/>
              </a:rPr>
              <a:t>34%</a:t>
            </a:r>
            <a:endParaRPr sz="900">
              <a:solidFill>
                <a:srgbClr val="9FA4AB"/>
              </a:solidFill>
              <a:latin typeface="Montserrat ExtraBold"/>
              <a:ea typeface="Montserrat ExtraBold"/>
              <a:cs typeface="Montserrat ExtraBold"/>
              <a:sym typeface="Montserrat ExtraBold"/>
            </a:endParaRPr>
          </a:p>
        </p:txBody>
      </p:sp>
      <p:sp>
        <p:nvSpPr>
          <p:cNvPr id="238" name="Google Shape;238;p27"/>
          <p:cNvSpPr txBox="1"/>
          <p:nvPr>
            <p:ph idx="7" type="body"/>
          </p:nvPr>
        </p:nvSpPr>
        <p:spPr>
          <a:xfrm>
            <a:off x="3449366" y="3652190"/>
            <a:ext cx="770700" cy="44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900">
                <a:solidFill>
                  <a:srgbClr val="9FA4AB"/>
                </a:solidFill>
                <a:latin typeface="Montserrat SemiBold"/>
                <a:ea typeface="Montserrat SemiBold"/>
                <a:cs typeface="Montserrat SemiBold"/>
                <a:sym typeface="Montserrat SemiBold"/>
              </a:rPr>
              <a:t>Late Majority </a:t>
            </a:r>
            <a:r>
              <a:rPr lang="en" sz="900">
                <a:solidFill>
                  <a:srgbClr val="9FA4AB"/>
                </a:solidFill>
                <a:latin typeface="Montserrat ExtraBold"/>
                <a:ea typeface="Montserrat ExtraBold"/>
                <a:cs typeface="Montserrat ExtraBold"/>
                <a:sym typeface="Montserrat ExtraBold"/>
              </a:rPr>
              <a:t>34%</a:t>
            </a:r>
            <a:endParaRPr sz="900">
              <a:solidFill>
                <a:srgbClr val="9FA4AB"/>
              </a:solidFill>
              <a:latin typeface="Montserrat ExtraBold"/>
              <a:ea typeface="Montserrat ExtraBold"/>
              <a:cs typeface="Montserrat ExtraBold"/>
              <a:sym typeface="Montserrat ExtraBold"/>
            </a:endParaRPr>
          </a:p>
        </p:txBody>
      </p:sp>
      <p:sp>
        <p:nvSpPr>
          <p:cNvPr id="239" name="Google Shape;239;p27"/>
          <p:cNvSpPr txBox="1"/>
          <p:nvPr>
            <p:ph idx="8" type="body"/>
          </p:nvPr>
        </p:nvSpPr>
        <p:spPr>
          <a:xfrm>
            <a:off x="1694652" y="3715690"/>
            <a:ext cx="770700" cy="44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900">
                <a:solidFill>
                  <a:srgbClr val="9FA4AB"/>
                </a:solidFill>
                <a:latin typeface="Montserrat SemiBold"/>
                <a:ea typeface="Montserrat SemiBold"/>
                <a:cs typeface="Montserrat SemiBold"/>
                <a:sym typeface="Montserrat SemiBold"/>
              </a:rPr>
              <a:t>Laggards </a:t>
            </a:r>
            <a:r>
              <a:rPr lang="en" sz="900">
                <a:solidFill>
                  <a:srgbClr val="9FA4AB"/>
                </a:solidFill>
                <a:latin typeface="Montserrat ExtraBold"/>
                <a:ea typeface="Montserrat ExtraBold"/>
                <a:cs typeface="Montserrat ExtraBold"/>
                <a:sym typeface="Montserrat ExtraBold"/>
              </a:rPr>
              <a:t>34%</a:t>
            </a:r>
            <a:endParaRPr sz="900">
              <a:solidFill>
                <a:srgbClr val="9FA4AB"/>
              </a:solidFill>
              <a:latin typeface="Montserrat ExtraBold"/>
              <a:ea typeface="Montserrat ExtraBold"/>
              <a:cs typeface="Montserrat ExtraBold"/>
              <a:sym typeface="Montserrat ExtraBold"/>
            </a:endParaRPr>
          </a:p>
        </p:txBody>
      </p:sp>
      <p:sp>
        <p:nvSpPr>
          <p:cNvPr id="240" name="Google Shape;240;p27"/>
          <p:cNvSpPr txBox="1"/>
          <p:nvPr>
            <p:ph idx="9" type="body"/>
          </p:nvPr>
        </p:nvSpPr>
        <p:spPr>
          <a:xfrm>
            <a:off x="4607847" y="4195025"/>
            <a:ext cx="846000" cy="44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rgbClr val="9FA4AB"/>
                </a:solidFill>
                <a:latin typeface="Montserrat ExtraBold"/>
                <a:ea typeface="Montserrat ExtraBold"/>
                <a:cs typeface="Montserrat ExtraBold"/>
                <a:sym typeface="Montserrat ExtraBold"/>
              </a:rPr>
              <a:t>Every two weeks</a:t>
            </a:r>
            <a:endParaRPr sz="900">
              <a:solidFill>
                <a:srgbClr val="9FA4AB"/>
              </a:solidFill>
              <a:latin typeface="Montserrat SemiBold"/>
              <a:ea typeface="Montserrat SemiBold"/>
              <a:cs typeface="Montserrat SemiBold"/>
              <a:sym typeface="Montserrat SemiBold"/>
            </a:endParaRPr>
          </a:p>
        </p:txBody>
      </p:sp>
      <p:sp>
        <p:nvSpPr>
          <p:cNvPr id="241" name="Google Shape;241;p27"/>
          <p:cNvSpPr txBox="1"/>
          <p:nvPr>
            <p:ph idx="13" type="body"/>
          </p:nvPr>
        </p:nvSpPr>
        <p:spPr>
          <a:xfrm>
            <a:off x="5970799" y="4195018"/>
            <a:ext cx="770700" cy="44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rgbClr val="9FA4AB"/>
                </a:solidFill>
                <a:latin typeface="Montserrat ExtraBold"/>
                <a:ea typeface="Montserrat ExtraBold"/>
                <a:cs typeface="Montserrat ExtraBold"/>
                <a:sym typeface="Montserrat ExtraBold"/>
              </a:rPr>
              <a:t>Every day</a:t>
            </a:r>
            <a:endParaRPr sz="900">
              <a:solidFill>
                <a:srgbClr val="9FA4AB"/>
              </a:solidFill>
              <a:latin typeface="Montserrat SemiBold"/>
              <a:ea typeface="Montserrat SemiBold"/>
              <a:cs typeface="Montserrat SemiBold"/>
              <a:sym typeface="Montserrat SemiBold"/>
            </a:endParaRPr>
          </a:p>
        </p:txBody>
      </p:sp>
      <p:sp>
        <p:nvSpPr>
          <p:cNvPr id="242" name="Google Shape;242;p27"/>
          <p:cNvSpPr txBox="1"/>
          <p:nvPr>
            <p:ph idx="14" type="body"/>
          </p:nvPr>
        </p:nvSpPr>
        <p:spPr>
          <a:xfrm>
            <a:off x="6910827" y="4195018"/>
            <a:ext cx="770700" cy="44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rgbClr val="9FA4AB"/>
                </a:solidFill>
                <a:latin typeface="Montserrat ExtraBold"/>
                <a:ea typeface="Montserrat ExtraBold"/>
                <a:cs typeface="Montserrat ExtraBold"/>
                <a:sym typeface="Montserrat ExtraBold"/>
              </a:rPr>
              <a:t>5 times </a:t>
            </a:r>
            <a:endParaRPr sz="900">
              <a:solidFill>
                <a:srgbClr val="9FA4AB"/>
              </a:solidFill>
              <a:latin typeface="Montserrat ExtraBold"/>
              <a:ea typeface="Montserrat ExtraBold"/>
              <a:cs typeface="Montserrat ExtraBold"/>
              <a:sym typeface="Montserrat ExtraBold"/>
            </a:endParaRPr>
          </a:p>
          <a:p>
            <a:pPr indent="0" lvl="0" marL="0" rtl="0" algn="ctr">
              <a:spcBef>
                <a:spcPts val="0"/>
              </a:spcBef>
              <a:spcAft>
                <a:spcPts val="0"/>
              </a:spcAft>
              <a:buClr>
                <a:schemeClr val="dk1"/>
              </a:buClr>
              <a:buSzPts val="1100"/>
              <a:buFont typeface="Arial"/>
              <a:buNone/>
            </a:pPr>
            <a:r>
              <a:rPr lang="en" sz="900">
                <a:solidFill>
                  <a:srgbClr val="9FA4AB"/>
                </a:solidFill>
                <a:latin typeface="Montserrat ExtraBold"/>
                <a:ea typeface="Montserrat ExtraBold"/>
                <a:cs typeface="Montserrat ExtraBold"/>
                <a:sym typeface="Montserrat ExtraBold"/>
              </a:rPr>
              <a:t>a day</a:t>
            </a:r>
            <a:endParaRPr sz="900">
              <a:solidFill>
                <a:srgbClr val="9FA4AB"/>
              </a:solidFill>
              <a:latin typeface="Montserrat SemiBold"/>
              <a:ea typeface="Montserrat SemiBold"/>
              <a:cs typeface="Montserrat SemiBold"/>
              <a:sym typeface="Montserrat SemiBold"/>
            </a:endParaRPr>
          </a:p>
        </p:txBody>
      </p:sp>
      <p:sp>
        <p:nvSpPr>
          <p:cNvPr id="243" name="Google Shape;243;p27"/>
          <p:cNvSpPr txBox="1"/>
          <p:nvPr>
            <p:ph idx="15" type="body"/>
          </p:nvPr>
        </p:nvSpPr>
        <p:spPr>
          <a:xfrm>
            <a:off x="1579350" y="4195018"/>
            <a:ext cx="911400" cy="44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900">
                <a:solidFill>
                  <a:srgbClr val="9FA4AB"/>
                </a:solidFill>
                <a:latin typeface="Montserrat ExtraBold"/>
                <a:ea typeface="Montserrat ExtraBold"/>
                <a:cs typeface="Montserrat ExtraBold"/>
                <a:sym typeface="Montserrat ExtraBold"/>
              </a:rPr>
              <a:t>Every 6 month</a:t>
            </a:r>
            <a:endParaRPr sz="900">
              <a:solidFill>
                <a:srgbClr val="9FA4AB"/>
              </a:solidFill>
              <a:latin typeface="Montserrat ExtraBold"/>
              <a:ea typeface="Montserrat ExtraBold"/>
              <a:cs typeface="Montserrat ExtraBold"/>
              <a:sym typeface="Montserrat ExtraBold"/>
            </a:endParaRPr>
          </a:p>
        </p:txBody>
      </p:sp>
      <p:sp>
        <p:nvSpPr>
          <p:cNvPr id="244" name="Google Shape;244;p27"/>
          <p:cNvSpPr txBox="1"/>
          <p:nvPr>
            <p:ph idx="16" type="body"/>
          </p:nvPr>
        </p:nvSpPr>
        <p:spPr>
          <a:xfrm>
            <a:off x="3365337" y="4195018"/>
            <a:ext cx="911400" cy="44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900">
                <a:solidFill>
                  <a:srgbClr val="9FA4AB"/>
                </a:solidFill>
                <a:latin typeface="Montserrat ExtraBold"/>
                <a:ea typeface="Montserrat ExtraBold"/>
                <a:cs typeface="Montserrat ExtraBold"/>
                <a:sym typeface="Montserrat ExtraBold"/>
              </a:rPr>
              <a:t>Every month</a:t>
            </a:r>
            <a:endParaRPr sz="900">
              <a:solidFill>
                <a:srgbClr val="9FA4AB"/>
              </a:solidFill>
              <a:latin typeface="Montserrat ExtraBold"/>
              <a:ea typeface="Montserrat ExtraBold"/>
              <a:cs typeface="Montserrat ExtraBold"/>
              <a:sym typeface="Montserrat ExtraBold"/>
            </a:endParaRPr>
          </a:p>
        </p:txBody>
      </p:sp>
      <p:grpSp>
        <p:nvGrpSpPr>
          <p:cNvPr id="245" name="Google Shape;245;p27"/>
          <p:cNvGrpSpPr/>
          <p:nvPr/>
        </p:nvGrpSpPr>
        <p:grpSpPr>
          <a:xfrm>
            <a:off x="7965794" y="4767155"/>
            <a:ext cx="1186346" cy="414300"/>
            <a:chOff x="7891653" y="4711550"/>
            <a:chExt cx="1186346" cy="414300"/>
          </a:xfrm>
        </p:grpSpPr>
        <p:pic>
          <p:nvPicPr>
            <p:cNvPr id="246" name="Google Shape;246;p27"/>
            <p:cNvPicPr preferRelativeResize="0"/>
            <p:nvPr/>
          </p:nvPicPr>
          <p:blipFill>
            <a:blip r:embed="rId3">
              <a:alphaModFix/>
            </a:blip>
            <a:stretch>
              <a:fillRect/>
            </a:stretch>
          </p:blipFill>
          <p:spPr>
            <a:xfrm>
              <a:off x="7891653" y="4749699"/>
              <a:ext cx="197675" cy="197675"/>
            </a:xfrm>
            <a:prstGeom prst="rect">
              <a:avLst/>
            </a:prstGeom>
            <a:noFill/>
            <a:ln>
              <a:noFill/>
            </a:ln>
          </p:spPr>
        </p:pic>
        <p:sp>
          <p:nvSpPr>
            <p:cNvPr id="247" name="Google Shape;247;p27"/>
            <p:cNvSpPr txBox="1"/>
            <p:nvPr/>
          </p:nvSpPr>
          <p:spPr>
            <a:xfrm>
              <a:off x="8059499" y="4711550"/>
              <a:ext cx="1018500" cy="41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888888"/>
                  </a:solidFill>
                  <a:latin typeface="Montserrat"/>
                  <a:ea typeface="Montserrat"/>
                  <a:cs typeface="Montserrat"/>
                  <a:sym typeface="Montserrat"/>
                </a:rPr>
                <a:t>www.testim.io</a:t>
              </a:r>
              <a:endParaRPr b="1" sz="800">
                <a:solidFill>
                  <a:srgbClr val="888888"/>
                </a:solidFill>
                <a:latin typeface="Montserrat"/>
                <a:ea typeface="Montserrat"/>
                <a:cs typeface="Montserrat"/>
                <a:sym typeface="Montserrat"/>
              </a:endParaRPr>
            </a:p>
            <a:p>
              <a:pPr indent="0" lvl="0" marL="0" rtl="0" algn="l">
                <a:spcBef>
                  <a:spcPts val="0"/>
                </a:spcBef>
                <a:spcAft>
                  <a:spcPts val="0"/>
                </a:spcAft>
                <a:buNone/>
              </a:pPr>
              <a:r>
                <a:t/>
              </a:r>
              <a:endParaRPr b="1" sz="1000">
                <a:solidFill>
                  <a:srgbClr val="46484B"/>
                </a:solidFill>
                <a:latin typeface="Open Sans"/>
                <a:ea typeface="Open Sans"/>
                <a:cs typeface="Open Sans"/>
                <a:sym typeface="Open Sans"/>
              </a:endParaRPr>
            </a:p>
          </p:txBody>
        </p:sp>
      </p:grpSp>
      <p:sp>
        <p:nvSpPr>
          <p:cNvPr id="248" name="Google Shape;248;p27"/>
          <p:cNvSpPr txBox="1"/>
          <p:nvPr>
            <p:ph idx="17" type="body"/>
          </p:nvPr>
        </p:nvSpPr>
        <p:spPr>
          <a:xfrm>
            <a:off x="5680736" y="2428707"/>
            <a:ext cx="770700" cy="258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900">
                <a:solidFill>
                  <a:srgbClr val="9FA4AB"/>
                </a:solidFill>
                <a:latin typeface="Montserrat SemiBold"/>
                <a:ea typeface="Montserrat SemiBold"/>
                <a:cs typeface="Montserrat SemiBold"/>
                <a:sym typeface="Montserrat SemiBold"/>
              </a:rPr>
              <a:t>Chasm</a:t>
            </a:r>
            <a:endParaRPr sz="900">
              <a:solidFill>
                <a:srgbClr val="9FA4AB"/>
              </a:solidFill>
              <a:latin typeface="Montserrat SemiBold"/>
              <a:ea typeface="Montserrat SemiBold"/>
              <a:cs typeface="Montserrat SemiBold"/>
              <a:sym typeface="Montserrat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1_Office Theme">
  <a:themeElements>
    <a:clrScheme name="Testim">
      <a:dk1>
        <a:srgbClr val="000000"/>
      </a:dk1>
      <a:lt1>
        <a:srgbClr val="FFFFFF"/>
      </a:lt1>
      <a:dk2>
        <a:srgbClr val="44546A"/>
      </a:dk2>
      <a:lt2>
        <a:srgbClr val="E7E6E6"/>
      </a:lt2>
      <a:accent1>
        <a:srgbClr val="46484B"/>
      </a:accent1>
      <a:accent2>
        <a:srgbClr val="9FCD53"/>
      </a:accent2>
      <a:accent3>
        <a:srgbClr val="4EBDED"/>
      </a:accent3>
      <a:accent4>
        <a:srgbClr val="EEF8FF"/>
      </a:accent4>
      <a:accent5>
        <a:srgbClr val="B74919"/>
      </a:accent5>
      <a:accent6>
        <a:srgbClr val="F19D19"/>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Office Theme">
  <a:themeElements>
    <a:clrScheme name="Testim">
      <a:dk1>
        <a:srgbClr val="000000"/>
      </a:dk1>
      <a:lt1>
        <a:srgbClr val="FFFFFF"/>
      </a:lt1>
      <a:dk2>
        <a:srgbClr val="44546A"/>
      </a:dk2>
      <a:lt2>
        <a:srgbClr val="E7E6E6"/>
      </a:lt2>
      <a:accent1>
        <a:srgbClr val="46484B"/>
      </a:accent1>
      <a:accent2>
        <a:srgbClr val="9FCD53"/>
      </a:accent2>
      <a:accent3>
        <a:srgbClr val="4EBDED"/>
      </a:accent3>
      <a:accent4>
        <a:srgbClr val="EEF8FF"/>
      </a:accent4>
      <a:accent5>
        <a:srgbClr val="B74919"/>
      </a:accent5>
      <a:accent6>
        <a:srgbClr val="F19D19"/>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